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5" r:id="rId2"/>
    <p:sldMasterId id="2147483698" r:id="rId3"/>
  </p:sldMasterIdLst>
  <p:notesMasterIdLst>
    <p:notesMasterId r:id="rId23"/>
  </p:notesMasterIdLst>
  <p:handoutMasterIdLst>
    <p:handoutMasterId r:id="rId24"/>
  </p:handoutMasterIdLst>
  <p:sldIdLst>
    <p:sldId id="256" r:id="rId4"/>
    <p:sldId id="257" r:id="rId5"/>
    <p:sldId id="277" r:id="rId6"/>
    <p:sldId id="317" r:id="rId7"/>
    <p:sldId id="288" r:id="rId8"/>
    <p:sldId id="290" r:id="rId9"/>
    <p:sldId id="313" r:id="rId10"/>
    <p:sldId id="315" r:id="rId11"/>
    <p:sldId id="289" r:id="rId12"/>
    <p:sldId id="311" r:id="rId13"/>
    <p:sldId id="312" r:id="rId14"/>
    <p:sldId id="258" r:id="rId15"/>
    <p:sldId id="293" r:id="rId16"/>
    <p:sldId id="294" r:id="rId17"/>
    <p:sldId id="271" r:id="rId18"/>
    <p:sldId id="295" r:id="rId19"/>
    <p:sldId id="318" r:id="rId20"/>
    <p:sldId id="319" r:id="rId21"/>
    <p:sldId id="282" r:id="rId22"/>
  </p:sldIdLst>
  <p:sldSz cx="12192000" cy="6858000"/>
  <p:notesSz cx="6858000" cy="9144000"/>
  <p:embeddedFontLst>
    <p:embeddedFont>
      <p:font typeface="나눔스퀘어" panose="020F0502020204030204" pitchFamily="34" charset="0"/>
      <p:regular r:id="rId25"/>
      <p:bold r:id="rId26"/>
      <p:italic r:id="rId27"/>
      <p:boldItalic r:id="rId28"/>
    </p:embeddedFont>
    <p:embeddedFont>
      <p:font typeface="나눔스퀘어OTF Bold" panose="020F0502020204030204" pitchFamily="34" charset="0"/>
      <p:regular r:id="rId29"/>
      <p:bold r:id="rId30"/>
      <p:italic r:id="rId31"/>
      <p:boldItalic r:id="rId32"/>
    </p:embeddedFont>
    <p:embeddedFont>
      <p:font typeface="나눔스퀘어OTF ExtraBold" panose="020F050202020403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34" charset="-127"/>
      <p:regular r:id="rId37"/>
      <p:bold r:id="rId38"/>
    </p:embeddedFont>
    <p:embeddedFont>
      <p:font typeface="맑은 고딕" panose="020B0503020000020004" pitchFamily="34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0C3D"/>
    <a:srgbClr val="BB0B3C"/>
    <a:srgbClr val="FFFFCC"/>
    <a:srgbClr val="B6B6B6"/>
    <a:srgbClr val="B22222"/>
    <a:srgbClr val="FEB930"/>
    <a:srgbClr val="F2F2F2"/>
    <a:srgbClr val="A50034"/>
    <a:srgbClr val="ED9E01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4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404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gs" Target="tags/tag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B2E166-201C-0220-19F0-121B12815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02F7E2-78EB-178D-CAFD-AFC4C5880B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563B6-217D-4BA3-9BC8-905A35DC3A15}" type="datetimeFigureOut">
              <a:rPr lang="ko-KR" altLang="en-US" smtClean="0"/>
              <a:t>2023. 3. 26.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B28967-966E-247B-A3EA-95BF062187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FD6FBF-DE92-27A5-2456-D33E5D0D4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B7AAA-1770-487A-B37B-59E62502B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59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F5017-47B5-476A-B152-FD8ED3438604}" type="datetimeFigureOut">
              <a:rPr lang="ko-KR" altLang="en-US" smtClean="0"/>
              <a:t>2023. 3. 26.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85C80-5121-409F-BB67-042F05025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22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6758040f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6758040f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781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79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6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Malgun Gothic"/>
                <a:buNone/>
                <a:tabLst/>
                <a:defRPr/>
              </a:pPr>
              <a:t>14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133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15A29-72B7-43AD-85A9-9DE9065951F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75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B23F7A-130F-B9A8-BC81-9690490AA4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4028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00632" y="217631"/>
            <a:ext cx="2321455" cy="5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0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79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15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0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27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82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32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0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80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8241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개체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2865" y="160024"/>
            <a:ext cx="1900108" cy="4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79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52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7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1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17830" y="269599"/>
            <a:ext cx="1918558" cy="4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7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-8985" y="-1"/>
            <a:ext cx="12200985" cy="1034143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LG AI Research">
            <a:extLst>
              <a:ext uri="{FF2B5EF4-FFF2-40B4-BE49-F238E27FC236}">
                <a16:creationId xmlns:a16="http://schemas.microsoft.com/office/drawing/2014/main" id="{6DF4597F-7C85-AEB1-5F35-E4A1290C65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032" y="-81840"/>
            <a:ext cx="2281558" cy="119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218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개체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2865" y="160024"/>
            <a:ext cx="1900108" cy="49018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0" y="0"/>
            <a:ext cx="1220098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8021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2D0A4-82F8-43F3-A963-41FAE42DC83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2023. 3. 26.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B6AB44-717C-4CF9-91B7-E8557B48AB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8722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593983" y="6440113"/>
            <a:ext cx="5605565" cy="40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r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19170" marR="0" lvl="1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828754" marR="0" lvl="2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2438339" marR="0" lvl="3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047924" marR="0" lvl="4" indent="-355591" algn="l" rtl="0">
              <a:lnSpc>
                <a:spcPct val="9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»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657509" marR="0" lvl="5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4267093" marR="0" lvl="6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4876678" marR="0" lvl="7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5486263" marR="0" lvl="8" indent="-43178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2057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9910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409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2D0A4-82F8-43F3-A963-41FAE42DC834}" type="datetimeFigureOut">
              <a:rPr lang="ko-KR" altLang="en-US" smtClean="0"/>
              <a:t>2023. 3. 26.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AB44-717C-4CF9-91B7-E8557B48A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828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9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2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9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6_제목 슬라이드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48422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348422" y="109834"/>
            <a:ext cx="4854655" cy="39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74576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7457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3"/>
          </p:nvPr>
        </p:nvSpPr>
        <p:spPr>
          <a:xfrm>
            <a:off x="7327687" y="6493397"/>
            <a:ext cx="4854655" cy="36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600"/>
              <a:buFont typeface="Arial"/>
              <a:buNone/>
              <a:defRPr sz="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5572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4399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096CD818-1E99-436A-B438-78F58684B777}" type="slidenum">
              <a:rPr kumimoji="0" lang="ko-KR" altLang="en-US" sz="1000" b="1" i="0" u="none" strike="noStrike" kern="1200" cap="none" spc="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0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86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2_사용자 지정 레이아웃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/>
          <p:nvPr/>
        </p:nvSpPr>
        <p:spPr>
          <a:xfrm>
            <a:off x="-8985" y="0"/>
            <a:ext cx="12200985" cy="8102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Google Shape;2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2865" y="160024"/>
            <a:ext cx="1900108" cy="49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8462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339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58839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61349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소제목 입력란입니다</a:t>
            </a:r>
            <a:r>
              <a:rPr lang="en-US" altLang="ko-KR" dirty="0"/>
              <a:t>. 16pt Bold</a:t>
            </a:r>
            <a:endParaRPr lang="ko-KR" altLang="en-US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9414" y="6493397"/>
            <a:ext cx="4854654" cy="364603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CF2F1-9045-4B78-BD17-2804E8AFDB08}"/>
              </a:ext>
            </a:extLst>
          </p:cNvPr>
          <p:cNvCxnSpPr>
            <a:cxnSpLocks/>
          </p:cNvCxnSpPr>
          <p:nvPr userDrawn="1"/>
        </p:nvCxnSpPr>
        <p:spPr>
          <a:xfrm>
            <a:off x="0" y="146541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4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6093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60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5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099C61A-0D9F-4FE4-8855-9B00F62C7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421" y="641471"/>
            <a:ext cx="9406593" cy="750277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130000"/>
              </a:lnSpc>
              <a:spcBef>
                <a:spcPts val="0"/>
              </a:spcBef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리드메시지 입력란입니다</a:t>
            </a:r>
            <a:r>
              <a:rPr lang="en-US" altLang="ko-KR" dirty="0"/>
              <a:t>. 18pt Bold</a:t>
            </a:r>
            <a:endParaRPr lang="ko-KR" altLang="en-US" dirty="0"/>
          </a:p>
        </p:txBody>
      </p:sp>
      <p:sp>
        <p:nvSpPr>
          <p:cNvPr id="24" name="텍스트 개체 틀 15">
            <a:extLst>
              <a:ext uri="{FF2B5EF4-FFF2-40B4-BE49-F238E27FC236}">
                <a16:creationId xmlns:a16="http://schemas.microsoft.com/office/drawing/2014/main" id="{D869AAAE-6A79-462C-B45F-0BF89C773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8421" y="109834"/>
            <a:ext cx="4854654" cy="395327"/>
          </a:xfrm>
          <a:prstGeom prst="rect">
            <a:avLst/>
          </a:prstGeom>
        </p:spPr>
        <p:txBody>
          <a:bodyPr anchor="ctr" anchorCtr="0"/>
          <a:lstStyle>
            <a:lvl1pPr algn="l">
              <a:buNone/>
              <a:defRPr sz="1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시장 정의 및 현황 분석   </a:t>
            </a:r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7EC4187-0C62-4F9B-8556-4765B33D10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12493" y="6578392"/>
            <a:ext cx="68243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- </a:t>
            </a:r>
            <a:fld id="{096CD818-1E99-436A-B438-78F58684B777}" type="slidenum">
              <a:rPr lang="ko-KR" altLang="en-US" sz="1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pPr algn="l" eaLnBrk="1" hangingPunct="1"/>
              <a:t>‹#›</a:t>
            </a:fld>
            <a:r>
              <a:rPr lang="en-US" altLang="ko-KR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-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99511D22-89EA-48BC-B608-E3A22C90DB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687" y="6493397"/>
            <a:ext cx="4854654" cy="36460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>
              <a:lnSpc>
                <a:spcPct val="100000"/>
              </a:lnSpc>
              <a:spcBef>
                <a:spcPts val="300"/>
              </a:spcBef>
              <a:buNone/>
              <a:defRPr sz="750">
                <a:ln>
                  <a:noFill/>
                </a:ln>
                <a:noFill/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각주 넣는 곳입니다 </a:t>
            </a:r>
            <a:r>
              <a:rPr lang="en-US" altLang="ko-KR" dirty="0"/>
              <a:t>8pt</a:t>
            </a:r>
          </a:p>
          <a:p>
            <a:pPr lvl="0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B7D5-6E54-1A45-BBCE-24F331ABF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6390" y="-9572"/>
            <a:ext cx="1646583" cy="4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6_제목 슬라이드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48422" y="641471"/>
            <a:ext cx="9406593" cy="75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2"/>
          </p:nvPr>
        </p:nvSpPr>
        <p:spPr>
          <a:xfrm>
            <a:off x="348422" y="109834"/>
            <a:ext cx="4854655" cy="39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74576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7457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3"/>
          </p:nvPr>
        </p:nvSpPr>
        <p:spPr>
          <a:xfrm>
            <a:off x="7327687" y="6493397"/>
            <a:ext cx="4854655" cy="36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600"/>
              <a:buFont typeface="Arial"/>
              <a:buNone/>
              <a:defRPr sz="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69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5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oleObject" Target="../embeddings/oleObject7.bin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ags" Target="../tags/tag8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107088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5" imgH="424" progId="TCLayout.ActiveDocument.1">
                  <p:embed/>
                </p:oleObj>
              </mc:Choice>
              <mc:Fallback>
                <p:oleObj name="think-cell Slide" r:id="rId14" imgW="425" imgH="424" progId="TCLayout.ActiveDocument.1">
                  <p:embed/>
                  <p:pic>
                    <p:nvPicPr>
                      <p:cNvPr id="8" name="개체 7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6A28D-8271-4FC8-9024-3F14DF481859}" type="datetimeFigureOut">
              <a:rPr lang="ko-KR" altLang="en-US" smtClean="0"/>
              <a:t>2023. 3. 26.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92B1C-5EB5-4387-8896-4AB8CD88C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371495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25" imgH="424" progId="TCLayout.ActiveDocument.1">
                  <p:embed/>
                </p:oleObj>
              </mc:Choice>
              <mc:Fallback>
                <p:oleObj name="think-cell Slide" r:id="rId15" imgW="425" imgH="424" progId="TCLayout.ActiveDocument.1">
                  <p:embed/>
                  <p:pic>
                    <p:nvPicPr>
                      <p:cNvPr id="8" name="개체 7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9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 hidden="1"/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25" imgH="424" progId="TCLayout.ActiveDocument.1">
                  <p:embed/>
                </p:oleObj>
              </mc:Choice>
              <mc:Fallback>
                <p:oleObj name="think-cell Slide" r:id="rId18" imgW="425" imgH="424" progId="TCLayout.ActiveDocument.1">
                  <p:embed/>
                  <p:pic>
                    <p:nvPicPr>
                      <p:cNvPr id="8" name="개체 7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06A28D-8271-4FC8-9024-3F14DF48185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2023. 3. 26.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92B1C-5EB5-4387-8896-4AB8CD88C02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3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4.xml"/><Relationship Id="rId6" Type="http://schemas.openxmlformats.org/officeDocument/2006/relationships/hyperlink" Target="http://dmip.webs.upv.es/ROCML2006/Papers/dengROCML06.pdf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5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7164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" name="개체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9" name="Picture 7" descr="https://www.e-patentnews.com/imgdata/e-patentnews_com/202206/20220613101977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9"/>
          <a:stretch/>
        </p:blipFill>
        <p:spPr bwMode="auto">
          <a:xfrm>
            <a:off x="0" y="0"/>
            <a:ext cx="12192000" cy="68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5788"/>
            <a:ext cx="12192000" cy="6863788"/>
          </a:xfrm>
          <a:prstGeom prst="rect">
            <a:avLst/>
          </a:prstGeom>
          <a:solidFill>
            <a:srgbClr val="24242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4907" y="2208414"/>
            <a:ext cx="732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스마트 공장 제품 품질 상태 분류 </a:t>
            </a:r>
            <a:endParaRPr lang="en-US" altLang="ko-KR" sz="3600" dirty="0">
              <a:solidFill>
                <a:schemeClr val="bg1"/>
              </a:solidFill>
              <a:latin typeface="+mj-lt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AI </a:t>
            </a:r>
            <a:r>
              <a:rPr lang="ko-KR" altLang="en-US" sz="3600" dirty="0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오프라인 </a:t>
            </a:r>
            <a:r>
              <a:rPr lang="ko-KR" altLang="en-US" sz="3600" dirty="0" err="1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해커톤</a:t>
            </a:r>
            <a:endParaRPr lang="ko-KR" altLang="en-US" sz="3600" dirty="0">
              <a:solidFill>
                <a:schemeClr val="bg1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5641" y="4016414"/>
            <a:ext cx="6620719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팀 </a:t>
            </a:r>
            <a:r>
              <a:rPr lang="ko-KR" altLang="en-US" dirty="0" err="1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쥬혁이</a:t>
            </a:r>
            <a:endParaRPr lang="en-US" altLang="ko-KR" dirty="0">
              <a:solidFill>
                <a:schemeClr val="bg1"/>
              </a:solidFill>
              <a:latin typeface="+mj-lt"/>
              <a:ea typeface="나눔스퀘어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강민규 김영준 </a:t>
            </a:r>
            <a:r>
              <a:rPr lang="ko-KR" altLang="en-US" dirty="0" err="1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배홍섭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전주혁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 최다희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83757" y="1362919"/>
            <a:ext cx="7824486" cy="4132162"/>
          </a:xfrm>
          <a:prstGeom prst="rect">
            <a:avLst/>
          </a:prstGeom>
          <a:noFill/>
          <a:ln w="19050"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0D43B7CC-DDC2-0418-A56A-C645A18150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6090" y="416470"/>
            <a:ext cx="1081353" cy="211569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502D6D94-CE40-400C-B2E5-64A5DD1C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0" y="397447"/>
            <a:ext cx="1770435" cy="2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2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+mj-lt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+mj-lt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cxnSp>
        <p:nvCxnSpPr>
          <p:cNvPr id="2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835767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1F3AC9-0184-BACC-DEFD-0A54F46C78A1}"/>
              </a:ext>
            </a:extLst>
          </p:cNvPr>
          <p:cNvSpPr txBox="1"/>
          <p:nvPr/>
        </p:nvSpPr>
        <p:spPr>
          <a:xfrm>
            <a:off x="712161" y="1476639"/>
            <a:ext cx="436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1D1C1D"/>
                </a:solidFill>
                <a:effectLst/>
                <a:latin typeface="+mj-lt"/>
                <a:ea typeface="나눔스퀘어" panose="020B0600000101010101" pitchFamily="50" charset="-127"/>
              </a:rPr>
              <a:t>Validation System - </a:t>
            </a:r>
            <a:r>
              <a:rPr lang="en-US" altLang="ko-KR" i="0" dirty="0">
                <a:solidFill>
                  <a:srgbClr val="1D1C1D"/>
                </a:solidFill>
                <a:effectLst/>
                <a:latin typeface="+mj-lt"/>
                <a:ea typeface="나눔스퀘어" panose="020B0600000101010101" pitchFamily="50" charset="-127"/>
              </a:rPr>
              <a:t>Stratified Sampling</a:t>
            </a:r>
            <a:endParaRPr lang="en-US" altLang="ko-KR" dirty="0">
              <a:solidFill>
                <a:srgbClr val="373737"/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18A431-437B-1BA3-389C-54910580D027}"/>
              </a:ext>
            </a:extLst>
          </p:cNvPr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sp>
        <p:nvSpPr>
          <p:cNvPr id="5" name="아래쪽 화살표 9">
            <a:extLst>
              <a:ext uri="{FF2B5EF4-FFF2-40B4-BE49-F238E27FC236}">
                <a16:creationId xmlns:a16="http://schemas.microsoft.com/office/drawing/2014/main" id="{BDCAF84D-9562-F583-5745-13BD936ED830}"/>
              </a:ext>
            </a:extLst>
          </p:cNvPr>
          <p:cNvSpPr/>
          <p:nvPr/>
        </p:nvSpPr>
        <p:spPr>
          <a:xfrm>
            <a:off x="4619714" y="3086394"/>
            <a:ext cx="460497" cy="217542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CC9450-8709-EAAB-0300-5906A08ABE85}"/>
              </a:ext>
            </a:extLst>
          </p:cNvPr>
          <p:cNvSpPr/>
          <p:nvPr/>
        </p:nvSpPr>
        <p:spPr>
          <a:xfrm>
            <a:off x="1039023" y="2376745"/>
            <a:ext cx="2226839" cy="59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Y_Class</a:t>
            </a:r>
            <a:endParaRPr lang="ko-KR" altLang="en-US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F0CD6F-9765-4766-CC7B-1F9C9E824852}"/>
              </a:ext>
            </a:extLst>
          </p:cNvPr>
          <p:cNvSpPr/>
          <p:nvPr/>
        </p:nvSpPr>
        <p:spPr>
          <a:xfrm>
            <a:off x="9159886" y="2362822"/>
            <a:ext cx="2226839" cy="59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1D1C1D"/>
                </a:solidFill>
                <a:effectLst/>
                <a:latin typeface="+mj-lt"/>
                <a:ea typeface="나눔스퀘어" panose="020B0600000101010101" pitchFamily="50" charset="-127"/>
              </a:rPr>
              <a:t>LINE</a:t>
            </a:r>
            <a:endParaRPr lang="ko-KR" altLang="en-US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0F60EF-D734-34BE-E9A5-2EDAE417905A}"/>
              </a:ext>
            </a:extLst>
          </p:cNvPr>
          <p:cNvSpPr/>
          <p:nvPr/>
        </p:nvSpPr>
        <p:spPr>
          <a:xfrm>
            <a:off x="6452931" y="2376745"/>
            <a:ext cx="2226839" cy="59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PRODUCT_CODE</a:t>
            </a:r>
            <a:endParaRPr lang="ko-KR" altLang="en-US" dirty="0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A8FB3E-B66E-2281-F2B2-200339625E96}"/>
              </a:ext>
            </a:extLst>
          </p:cNvPr>
          <p:cNvSpPr/>
          <p:nvPr/>
        </p:nvSpPr>
        <p:spPr>
          <a:xfrm>
            <a:off x="3745977" y="2362823"/>
            <a:ext cx="2226839" cy="59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Y_Quality</a:t>
            </a:r>
            <a:endParaRPr lang="ko-KR" altLang="en-US" dirty="0">
              <a:latin typeface="+mj-lt"/>
            </a:endParaRPr>
          </a:p>
        </p:txBody>
      </p:sp>
      <p:sp>
        <p:nvSpPr>
          <p:cNvPr id="16" name="Google Shape;428;p18">
            <a:extLst>
              <a:ext uri="{FF2B5EF4-FFF2-40B4-BE49-F238E27FC236}">
                <a16:creationId xmlns:a16="http://schemas.microsoft.com/office/drawing/2014/main" id="{F47206FB-7A59-6D48-2144-AA06D546C5DD}"/>
              </a:ext>
            </a:extLst>
          </p:cNvPr>
          <p:cNvSpPr/>
          <p:nvPr/>
        </p:nvSpPr>
        <p:spPr>
          <a:xfrm>
            <a:off x="3972261" y="3407533"/>
            <a:ext cx="1742606" cy="902357"/>
          </a:xfrm>
          <a:prstGeom prst="rect">
            <a:avLst/>
          </a:prstGeom>
          <a:solidFill>
            <a:srgbClr val="EECFD6"/>
          </a:solidFill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나눔스퀘어OTF" panose="020B0600000101010101" pitchFamily="34" charset="-127"/>
                <a:cs typeface="Arial"/>
                <a:sym typeface="Arial"/>
              </a:rPr>
              <a:t>Quantile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나눔스퀘어OTF" panose="020B0600000101010101" pitchFamily="34" charset="-127"/>
                <a:cs typeface="Arial"/>
                <a:sym typeface="Arial"/>
              </a:rPr>
              <a:t>Discretization</a:t>
            </a:r>
          </a:p>
        </p:txBody>
      </p:sp>
      <p:sp>
        <p:nvSpPr>
          <p:cNvPr id="17" name="아래쪽 화살표 9">
            <a:extLst>
              <a:ext uri="{FF2B5EF4-FFF2-40B4-BE49-F238E27FC236}">
                <a16:creationId xmlns:a16="http://schemas.microsoft.com/office/drawing/2014/main" id="{82D675F5-B194-A797-C172-F33FCCBA747B}"/>
              </a:ext>
            </a:extLst>
          </p:cNvPr>
          <p:cNvSpPr/>
          <p:nvPr/>
        </p:nvSpPr>
        <p:spPr>
          <a:xfrm>
            <a:off x="1944090" y="3111794"/>
            <a:ext cx="460497" cy="1519236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아래쪽 화살표 9">
            <a:extLst>
              <a:ext uri="{FF2B5EF4-FFF2-40B4-BE49-F238E27FC236}">
                <a16:creationId xmlns:a16="http://schemas.microsoft.com/office/drawing/2014/main" id="{B8F7F571-9482-81B0-9482-5F967A2DD401}"/>
              </a:ext>
            </a:extLst>
          </p:cNvPr>
          <p:cNvSpPr/>
          <p:nvPr/>
        </p:nvSpPr>
        <p:spPr>
          <a:xfrm>
            <a:off x="4619714" y="4413487"/>
            <a:ext cx="460497" cy="217542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아래쪽 화살표 9">
            <a:extLst>
              <a:ext uri="{FF2B5EF4-FFF2-40B4-BE49-F238E27FC236}">
                <a16:creationId xmlns:a16="http://schemas.microsoft.com/office/drawing/2014/main" id="{C5C08394-FCEC-8F97-C621-5749C1A37D24}"/>
              </a:ext>
            </a:extLst>
          </p:cNvPr>
          <p:cNvSpPr/>
          <p:nvPr/>
        </p:nvSpPr>
        <p:spPr>
          <a:xfrm>
            <a:off x="7382369" y="3111793"/>
            <a:ext cx="460497" cy="1519236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아래쪽 화살표 9">
            <a:extLst>
              <a:ext uri="{FF2B5EF4-FFF2-40B4-BE49-F238E27FC236}">
                <a16:creationId xmlns:a16="http://schemas.microsoft.com/office/drawing/2014/main" id="{D672E963-3E86-35DA-041A-7624E4C490C6}"/>
              </a:ext>
            </a:extLst>
          </p:cNvPr>
          <p:cNvSpPr/>
          <p:nvPr/>
        </p:nvSpPr>
        <p:spPr>
          <a:xfrm>
            <a:off x="10057993" y="3111793"/>
            <a:ext cx="460497" cy="1519236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E720D8E-F0EA-45A6-2DCE-01A335BCC91A}"/>
              </a:ext>
            </a:extLst>
          </p:cNvPr>
          <p:cNvSpPr/>
          <p:nvPr/>
        </p:nvSpPr>
        <p:spPr>
          <a:xfrm>
            <a:off x="4356100" y="5865682"/>
            <a:ext cx="4155660" cy="59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10-CV</a:t>
            </a:r>
            <a:r>
              <a:rPr lang="en-US" altLang="ko-KR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 Average Score</a:t>
            </a:r>
            <a:endParaRPr lang="ko-KR" altLang="en-US" dirty="0">
              <a:latin typeface="+mj-lt"/>
            </a:endParaRPr>
          </a:p>
        </p:txBody>
      </p:sp>
      <p:sp>
        <p:nvSpPr>
          <p:cNvPr id="44" name="아래쪽 화살표 9">
            <a:extLst>
              <a:ext uri="{FF2B5EF4-FFF2-40B4-BE49-F238E27FC236}">
                <a16:creationId xmlns:a16="http://schemas.microsoft.com/office/drawing/2014/main" id="{D0B00A41-9D11-EE1B-7ADA-468D5B292603}"/>
              </a:ext>
            </a:extLst>
          </p:cNvPr>
          <p:cNvSpPr/>
          <p:nvPr/>
        </p:nvSpPr>
        <p:spPr>
          <a:xfrm>
            <a:off x="6179662" y="5520729"/>
            <a:ext cx="460497" cy="217542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5796D2-F435-92CA-E0ED-6B1C64BEB8AA}"/>
              </a:ext>
            </a:extLst>
          </p:cNvPr>
          <p:cNvSpPr/>
          <p:nvPr/>
        </p:nvSpPr>
        <p:spPr>
          <a:xfrm>
            <a:off x="1897822" y="4790831"/>
            <a:ext cx="9024178" cy="598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Concatenate For Sampling Key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664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+mj-lt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+mj-lt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cxnSp>
        <p:nvCxnSpPr>
          <p:cNvPr id="2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835767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8C3945-5E72-2B6A-40B5-7478D54EDFF6}"/>
              </a:ext>
            </a:extLst>
          </p:cNvPr>
          <p:cNvSpPr txBox="1"/>
          <p:nvPr/>
        </p:nvSpPr>
        <p:spPr>
          <a:xfrm>
            <a:off x="712160" y="1476639"/>
            <a:ext cx="620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1D1C1D"/>
                </a:solidFill>
                <a:effectLst/>
                <a:latin typeface="+mj-lt"/>
                <a:ea typeface="나눔스퀘어" panose="020B0600000101010101" pitchFamily="50" charset="-127"/>
              </a:rPr>
              <a:t>Thresholding Strategy – </a:t>
            </a:r>
            <a:r>
              <a:rPr lang="en-US" altLang="ko-KR" i="0" dirty="0">
                <a:solidFill>
                  <a:srgbClr val="1D1C1D"/>
                </a:solidFill>
                <a:effectLst/>
                <a:latin typeface="+mj-lt"/>
                <a:ea typeface="나눔스퀘어" panose="020B0600000101010101" pitchFamily="50" charset="-127"/>
              </a:rPr>
              <a:t>Variant of ‘</a:t>
            </a:r>
            <a:r>
              <a:rPr lang="en-US" altLang="ko-KR" i="0" dirty="0" err="1">
                <a:solidFill>
                  <a:srgbClr val="1D1C1D"/>
                </a:solidFill>
                <a:effectLst/>
                <a:latin typeface="+mj-lt"/>
                <a:ea typeface="나눔스퀘어" panose="020B0600000101010101" pitchFamily="50" charset="-127"/>
              </a:rPr>
              <a:t>MetaClass</a:t>
            </a:r>
            <a:r>
              <a:rPr lang="en-US" altLang="ko-KR" i="0" dirty="0">
                <a:solidFill>
                  <a:srgbClr val="1D1C1D"/>
                </a:solidFill>
                <a:effectLst/>
                <a:latin typeface="+mj-lt"/>
                <a:ea typeface="나눔스퀘어" panose="020B0600000101010101" pitchFamily="50" charset="-127"/>
              </a:rPr>
              <a:t>’ Algorithm</a:t>
            </a:r>
            <a:endParaRPr lang="en-US" altLang="ko-KR" dirty="0">
              <a:solidFill>
                <a:srgbClr val="373737"/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C3BE0E-FD55-9C47-63B5-34E1587D7CEF}"/>
              </a:ext>
            </a:extLst>
          </p:cNvPr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sp>
        <p:nvSpPr>
          <p:cNvPr id="8" name="아래쪽 화살표 9">
            <a:extLst>
              <a:ext uri="{FF2B5EF4-FFF2-40B4-BE49-F238E27FC236}">
                <a16:creationId xmlns:a16="http://schemas.microsoft.com/office/drawing/2014/main" id="{E557DF73-90CC-E077-BBB1-39E6797CC4D3}"/>
              </a:ext>
            </a:extLst>
          </p:cNvPr>
          <p:cNvSpPr/>
          <p:nvPr/>
        </p:nvSpPr>
        <p:spPr>
          <a:xfrm rot="16200000">
            <a:off x="5819176" y="3091441"/>
            <a:ext cx="460497" cy="2023557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6834A7-53E4-8534-4C1E-1E263160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58" y="2006074"/>
            <a:ext cx="4230044" cy="41942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A7B6D6-56E0-8344-818A-B185B567D4E8}"/>
              </a:ext>
            </a:extLst>
          </p:cNvPr>
          <p:cNvSpPr txBox="1"/>
          <p:nvPr/>
        </p:nvSpPr>
        <p:spPr>
          <a:xfrm>
            <a:off x="269914" y="6294748"/>
            <a:ext cx="449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  <a:ea typeface="나눔스퀘어" panose="020B0600000101010101" pitchFamily="50" charset="-127"/>
              </a:rPr>
              <a:t>Source : </a:t>
            </a:r>
            <a:r>
              <a:rPr lang="en-US" altLang="ko-KR" sz="1000" b="0" i="0" u="none" strike="noStrike" dirty="0">
                <a:effectLst/>
                <a:latin typeface="+mj-lt"/>
                <a:ea typeface="나눔스퀘어" panose="020B0600000101010101" pitchFamily="50" charset="-127"/>
                <a:hlinkClick r:id="rId6"/>
              </a:rPr>
              <a:t>http://dmip.webs.upv.es/ROCML2006/Papers/dengROCML06.pdf</a:t>
            </a:r>
            <a:endParaRPr lang="ko-KR" altLang="en-US" sz="1000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12806-1343-6467-119D-3361ABFB6327}"/>
              </a:ext>
            </a:extLst>
          </p:cNvPr>
          <p:cNvSpPr txBox="1"/>
          <p:nvPr/>
        </p:nvSpPr>
        <p:spPr>
          <a:xfrm>
            <a:off x="3971594" y="3437717"/>
            <a:ext cx="4155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Converted version in ML</a:t>
            </a:r>
            <a:endParaRPr lang="ko-KR" altLang="en-US" dirty="0">
              <a:latin typeface="+mj-l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68CD72-8985-BDEA-F701-A0FDE120A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147" y="2814031"/>
            <a:ext cx="4464348" cy="3194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EC15F5-D9D3-9165-B658-DD89972A2FBE}"/>
              </a:ext>
            </a:extLst>
          </p:cNvPr>
          <p:cNvSpPr txBox="1"/>
          <p:nvPr/>
        </p:nvSpPr>
        <p:spPr>
          <a:xfrm>
            <a:off x="7808695" y="2093012"/>
            <a:ext cx="3693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Decision Tree Structure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4F5347-7388-8DD5-90B4-71E5329E5F9D}"/>
              </a:ext>
            </a:extLst>
          </p:cNvPr>
          <p:cNvSpPr txBox="1"/>
          <p:nvPr/>
        </p:nvSpPr>
        <p:spPr>
          <a:xfrm>
            <a:off x="8477496" y="6171637"/>
            <a:ext cx="2417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  <a:ea typeface="나눔스퀘어" panose="020B0600000101010101" pitchFamily="50" charset="-127"/>
              </a:rPr>
              <a:t>* loss functions is </a:t>
            </a:r>
            <a:r>
              <a:rPr lang="en-US" altLang="ko-KR" sz="1000" dirty="0" err="1">
                <a:latin typeface="+mj-lt"/>
                <a:ea typeface="나눔스퀘어" panose="020B0600000101010101" pitchFamily="50" charset="-127"/>
              </a:rPr>
              <a:t>gini</a:t>
            </a:r>
            <a:r>
              <a:rPr lang="en-US" altLang="ko-KR" sz="1000" dirty="0">
                <a:latin typeface="+mj-lt"/>
                <a:ea typeface="나눔스퀘어" panose="020B0600000101010101" pitchFamily="50" charset="-127"/>
              </a:rPr>
              <a:t>, use all features</a:t>
            </a:r>
            <a:endParaRPr lang="ko-KR" altLang="en-US" sz="1000" dirty="0">
              <a:latin typeface="+mj-lt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3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BD82EEE4-6B32-E166-C3EC-13A8CEAE3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927896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BD82EEE4-6B32-E166-C3EC-13A8CEAE3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+mj-lt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+mj-lt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Modeling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cxnSp>
        <p:nvCxnSpPr>
          <p:cNvPr id="2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835767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03AE94-C859-59A4-D16C-3AD45DC0ADC8}"/>
              </a:ext>
            </a:extLst>
          </p:cNvPr>
          <p:cNvSpPr txBox="1"/>
          <p:nvPr/>
        </p:nvSpPr>
        <p:spPr>
          <a:xfrm>
            <a:off x="712160" y="1476639"/>
            <a:ext cx="618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1D1C1D"/>
                </a:solidFill>
                <a:effectLst/>
                <a:latin typeface="+mj-lt"/>
                <a:ea typeface="나눔스퀘어" panose="020B0600000101010101" pitchFamily="50" charset="-127"/>
              </a:rPr>
              <a:t>Thresholding Strategy – </a:t>
            </a:r>
            <a:r>
              <a:rPr lang="en-US" altLang="ko-KR" i="0" dirty="0">
                <a:solidFill>
                  <a:srgbClr val="1D1C1D"/>
                </a:solidFill>
                <a:effectLst/>
                <a:latin typeface="+mj-lt"/>
                <a:ea typeface="나눔스퀘어" panose="020B0600000101010101" pitchFamily="50" charset="-127"/>
              </a:rPr>
              <a:t>Variant of ‘</a:t>
            </a:r>
            <a:r>
              <a:rPr lang="en-US" altLang="ko-KR" i="0" dirty="0" err="1">
                <a:solidFill>
                  <a:srgbClr val="1D1C1D"/>
                </a:solidFill>
                <a:effectLst/>
                <a:latin typeface="+mj-lt"/>
                <a:ea typeface="나눔스퀘어" panose="020B0600000101010101" pitchFamily="50" charset="-127"/>
              </a:rPr>
              <a:t>MetaClass</a:t>
            </a:r>
            <a:r>
              <a:rPr lang="en-US" altLang="ko-KR" i="0" dirty="0">
                <a:solidFill>
                  <a:srgbClr val="1D1C1D"/>
                </a:solidFill>
                <a:effectLst/>
                <a:latin typeface="+mj-lt"/>
                <a:ea typeface="나눔스퀘어" panose="020B0600000101010101" pitchFamily="50" charset="-127"/>
              </a:rPr>
              <a:t>’ Algorithm</a:t>
            </a:r>
            <a:endParaRPr lang="en-US" altLang="ko-KR" dirty="0">
              <a:solidFill>
                <a:srgbClr val="373737"/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E57412-3227-FB38-8ADD-E3BB8F73C514}"/>
              </a:ext>
            </a:extLst>
          </p:cNvPr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ECD9C8-D0BE-AA62-B705-044FA0CDACBD}"/>
              </a:ext>
            </a:extLst>
          </p:cNvPr>
          <p:cNvSpPr/>
          <p:nvPr/>
        </p:nvSpPr>
        <p:spPr>
          <a:xfrm>
            <a:off x="2102055" y="4197499"/>
            <a:ext cx="1152703" cy="18642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Predicted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EF0F55-08A8-A51E-9ACD-6D46F22590E9}"/>
              </a:ext>
            </a:extLst>
          </p:cNvPr>
          <p:cNvSpPr/>
          <p:nvPr/>
        </p:nvSpPr>
        <p:spPr>
          <a:xfrm>
            <a:off x="6559981" y="4197499"/>
            <a:ext cx="1961720" cy="1856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Decision Tree</a:t>
            </a:r>
          </a:p>
          <a:p>
            <a:pPr algn="ctr"/>
            <a:r>
              <a:rPr lang="en-US" altLang="ko-KR" b="1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(Classification)</a:t>
            </a:r>
            <a:endParaRPr lang="ko-KR" altLang="en-US" b="1" dirty="0"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C1DAE1-D7E7-7836-F793-FC29C0782244}"/>
              </a:ext>
            </a:extLst>
          </p:cNvPr>
          <p:cNvSpPr/>
          <p:nvPr/>
        </p:nvSpPr>
        <p:spPr>
          <a:xfrm>
            <a:off x="664254" y="4197499"/>
            <a:ext cx="957686" cy="18642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Train set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05D74-C21C-8751-9676-8F63B5181612}"/>
              </a:ext>
            </a:extLst>
          </p:cNvPr>
          <p:cNvSpPr txBox="1"/>
          <p:nvPr/>
        </p:nvSpPr>
        <p:spPr>
          <a:xfrm>
            <a:off x="2145274" y="6171290"/>
            <a:ext cx="1140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(N * 1)</a:t>
            </a:r>
            <a:endParaRPr lang="ko-KR" altLang="en-US" sz="1600" dirty="0">
              <a:latin typeface="+mj-lt"/>
            </a:endParaRPr>
          </a:p>
        </p:txBody>
      </p:sp>
      <p:sp>
        <p:nvSpPr>
          <p:cNvPr id="21" name="아래쪽 화살표 9">
            <a:extLst>
              <a:ext uri="{FF2B5EF4-FFF2-40B4-BE49-F238E27FC236}">
                <a16:creationId xmlns:a16="http://schemas.microsoft.com/office/drawing/2014/main" id="{DBE3AD67-D372-CF68-3636-827C21EAB330}"/>
              </a:ext>
            </a:extLst>
          </p:cNvPr>
          <p:cNvSpPr/>
          <p:nvPr/>
        </p:nvSpPr>
        <p:spPr>
          <a:xfrm rot="16200000">
            <a:off x="1648042" y="5042215"/>
            <a:ext cx="460497" cy="217542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2" name="아래쪽 화살표 9">
            <a:extLst>
              <a:ext uri="{FF2B5EF4-FFF2-40B4-BE49-F238E27FC236}">
                <a16:creationId xmlns:a16="http://schemas.microsoft.com/office/drawing/2014/main" id="{D85E45DE-A17E-3AB3-E5D5-139331F17AD2}"/>
              </a:ext>
            </a:extLst>
          </p:cNvPr>
          <p:cNvSpPr/>
          <p:nvPr/>
        </p:nvSpPr>
        <p:spPr>
          <a:xfrm rot="16200000">
            <a:off x="3269873" y="5042215"/>
            <a:ext cx="460497" cy="217542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2F8F19-734A-96F8-0D96-F0F120AF1D62}"/>
              </a:ext>
            </a:extLst>
          </p:cNvPr>
          <p:cNvSpPr/>
          <p:nvPr/>
        </p:nvSpPr>
        <p:spPr>
          <a:xfrm>
            <a:off x="3755012" y="4197499"/>
            <a:ext cx="1631086" cy="18642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L1 Distance Transformation</a:t>
            </a:r>
          </a:p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(on each class)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C160A6-CBBF-2893-C318-B218B859ED7D}"/>
              </a:ext>
            </a:extLst>
          </p:cNvPr>
          <p:cNvSpPr/>
          <p:nvPr/>
        </p:nvSpPr>
        <p:spPr>
          <a:xfrm>
            <a:off x="2102055" y="2400299"/>
            <a:ext cx="3213130" cy="1347807"/>
          </a:xfrm>
          <a:prstGeom prst="rect">
            <a:avLst/>
          </a:prstGeom>
          <a:solidFill>
            <a:srgbClr val="EECF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Y_Quality</a:t>
            </a:r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 By Class &amp; Product</a:t>
            </a:r>
          </a:p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(Mean)</a:t>
            </a:r>
            <a:endParaRPr lang="ko-KR" altLang="en-US" sz="1600" dirty="0">
              <a:latin typeface="+mj-lt"/>
            </a:endParaRPr>
          </a:p>
        </p:txBody>
      </p:sp>
      <p:sp>
        <p:nvSpPr>
          <p:cNvPr id="27" name="아래쪽 화살표 9">
            <a:extLst>
              <a:ext uri="{FF2B5EF4-FFF2-40B4-BE49-F238E27FC236}">
                <a16:creationId xmlns:a16="http://schemas.microsoft.com/office/drawing/2014/main" id="{86041D24-2BA1-7429-4442-6996916E5709}"/>
              </a:ext>
            </a:extLst>
          </p:cNvPr>
          <p:cNvSpPr/>
          <p:nvPr/>
        </p:nvSpPr>
        <p:spPr>
          <a:xfrm rot="16200000">
            <a:off x="1296063" y="2749354"/>
            <a:ext cx="460497" cy="957685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DFD030-78CB-90DE-75C0-45073FDEA066}"/>
              </a:ext>
            </a:extLst>
          </p:cNvPr>
          <p:cNvSpPr/>
          <p:nvPr/>
        </p:nvSpPr>
        <p:spPr>
          <a:xfrm>
            <a:off x="1047469" y="3130203"/>
            <a:ext cx="266700" cy="876498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0" name="아래쪽 화살표 9">
            <a:extLst>
              <a:ext uri="{FF2B5EF4-FFF2-40B4-BE49-F238E27FC236}">
                <a16:creationId xmlns:a16="http://schemas.microsoft.com/office/drawing/2014/main" id="{58B99B14-E4BE-F63D-CD3E-9D591D98392D}"/>
              </a:ext>
            </a:extLst>
          </p:cNvPr>
          <p:cNvSpPr/>
          <p:nvPr/>
        </p:nvSpPr>
        <p:spPr>
          <a:xfrm>
            <a:off x="4340306" y="3825939"/>
            <a:ext cx="460497" cy="330665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2" name="아래쪽 화살표 9">
            <a:extLst>
              <a:ext uri="{FF2B5EF4-FFF2-40B4-BE49-F238E27FC236}">
                <a16:creationId xmlns:a16="http://schemas.microsoft.com/office/drawing/2014/main" id="{7EA23E5D-AB4C-BBD4-DDE3-0D4F50743F47}"/>
              </a:ext>
            </a:extLst>
          </p:cNvPr>
          <p:cNvSpPr/>
          <p:nvPr/>
        </p:nvSpPr>
        <p:spPr>
          <a:xfrm rot="16200000">
            <a:off x="5746837" y="4689169"/>
            <a:ext cx="460497" cy="923634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F1A739-2E89-855D-BAEB-57302B7102B9}"/>
              </a:ext>
            </a:extLst>
          </p:cNvPr>
          <p:cNvSpPr txBox="1"/>
          <p:nvPr/>
        </p:nvSpPr>
        <p:spPr>
          <a:xfrm>
            <a:off x="610342" y="6140381"/>
            <a:ext cx="1140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(N * F)</a:t>
            </a:r>
            <a:endParaRPr lang="ko-KR" altLang="en-US" sz="1600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C8F71-26E1-8AEB-B2A6-760E1525483C}"/>
              </a:ext>
            </a:extLst>
          </p:cNvPr>
          <p:cNvSpPr txBox="1"/>
          <p:nvPr/>
        </p:nvSpPr>
        <p:spPr>
          <a:xfrm>
            <a:off x="4000077" y="6156996"/>
            <a:ext cx="1140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D17D8F"/>
                </a:solidFill>
                <a:latin typeface="+mj-lt"/>
                <a:ea typeface="나눔스퀘어" panose="020B0600000101010101" pitchFamily="50" charset="-127"/>
              </a:rPr>
              <a:t>(N * 3)</a:t>
            </a:r>
            <a:endParaRPr lang="ko-KR" altLang="en-US" sz="1600" b="1" dirty="0">
              <a:solidFill>
                <a:srgbClr val="D17D8F"/>
              </a:solidFill>
              <a:latin typeface="+mj-lt"/>
            </a:endParaRPr>
          </a:p>
        </p:txBody>
      </p:sp>
      <p:sp>
        <p:nvSpPr>
          <p:cNvPr id="35" name="아래쪽 화살표 9">
            <a:extLst>
              <a:ext uri="{FF2B5EF4-FFF2-40B4-BE49-F238E27FC236}">
                <a16:creationId xmlns:a16="http://schemas.microsoft.com/office/drawing/2014/main" id="{917C6664-DD46-EE72-D3C5-200E5A9446A4}"/>
              </a:ext>
            </a:extLst>
          </p:cNvPr>
          <p:cNvSpPr/>
          <p:nvPr/>
        </p:nvSpPr>
        <p:spPr>
          <a:xfrm rot="16200000">
            <a:off x="8874348" y="4689169"/>
            <a:ext cx="460497" cy="923634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B23CC7-D545-9363-5722-5F627B837C62}"/>
              </a:ext>
            </a:extLst>
          </p:cNvPr>
          <p:cNvSpPr/>
          <p:nvPr/>
        </p:nvSpPr>
        <p:spPr>
          <a:xfrm>
            <a:off x="9684182" y="4197499"/>
            <a:ext cx="1631086" cy="18642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Train set</a:t>
            </a:r>
          </a:p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Final Prediction</a:t>
            </a:r>
          </a:p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(Argmax)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8D19CC3-683D-5381-2B08-F0060AE40D79}"/>
              </a:ext>
            </a:extLst>
          </p:cNvPr>
          <p:cNvSpPr/>
          <p:nvPr/>
        </p:nvSpPr>
        <p:spPr>
          <a:xfrm>
            <a:off x="5928713" y="2372593"/>
            <a:ext cx="761710" cy="1375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Test</a:t>
            </a:r>
          </a:p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set</a:t>
            </a:r>
            <a:endParaRPr lang="ko-KR" altLang="en-US" sz="1600" dirty="0"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70A587-BDDF-3778-F2A3-E35ACEAEB884}"/>
              </a:ext>
            </a:extLst>
          </p:cNvPr>
          <p:cNvSpPr/>
          <p:nvPr/>
        </p:nvSpPr>
        <p:spPr>
          <a:xfrm>
            <a:off x="7405840" y="2372593"/>
            <a:ext cx="1103161" cy="1375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Predicted</a:t>
            </a:r>
            <a:endParaRPr lang="ko-KR" altLang="en-US" sz="1600" dirty="0">
              <a:latin typeface="+mj-lt"/>
            </a:endParaRPr>
          </a:p>
        </p:txBody>
      </p:sp>
      <p:sp>
        <p:nvSpPr>
          <p:cNvPr id="39" name="아래쪽 화살표 9">
            <a:extLst>
              <a:ext uri="{FF2B5EF4-FFF2-40B4-BE49-F238E27FC236}">
                <a16:creationId xmlns:a16="http://schemas.microsoft.com/office/drawing/2014/main" id="{1CABB372-915D-1001-B265-BA27B2EAE2C2}"/>
              </a:ext>
            </a:extLst>
          </p:cNvPr>
          <p:cNvSpPr/>
          <p:nvPr/>
        </p:nvSpPr>
        <p:spPr>
          <a:xfrm flipV="1">
            <a:off x="7739871" y="3804585"/>
            <a:ext cx="460497" cy="330665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0" name="아래쪽 화살표 9">
            <a:extLst>
              <a:ext uri="{FF2B5EF4-FFF2-40B4-BE49-F238E27FC236}">
                <a16:creationId xmlns:a16="http://schemas.microsoft.com/office/drawing/2014/main" id="{5811ED9B-6C2D-8873-A447-AF5274D1974C}"/>
              </a:ext>
            </a:extLst>
          </p:cNvPr>
          <p:cNvSpPr/>
          <p:nvPr/>
        </p:nvSpPr>
        <p:spPr>
          <a:xfrm rot="16200000">
            <a:off x="5368401" y="2948879"/>
            <a:ext cx="460497" cy="362647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1" name="아래쪽 화살표 9">
            <a:extLst>
              <a:ext uri="{FF2B5EF4-FFF2-40B4-BE49-F238E27FC236}">
                <a16:creationId xmlns:a16="http://schemas.microsoft.com/office/drawing/2014/main" id="{FB657B4E-769C-F132-DBED-3D2CDD5AF268}"/>
              </a:ext>
            </a:extLst>
          </p:cNvPr>
          <p:cNvSpPr/>
          <p:nvPr/>
        </p:nvSpPr>
        <p:spPr>
          <a:xfrm rot="16200000">
            <a:off x="6845239" y="2948878"/>
            <a:ext cx="460497" cy="362647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2" name="아래쪽 화살표 9">
            <a:extLst>
              <a:ext uri="{FF2B5EF4-FFF2-40B4-BE49-F238E27FC236}">
                <a16:creationId xmlns:a16="http://schemas.microsoft.com/office/drawing/2014/main" id="{4F70483B-DC7A-F80E-1835-80789E9A3658}"/>
              </a:ext>
            </a:extLst>
          </p:cNvPr>
          <p:cNvSpPr/>
          <p:nvPr/>
        </p:nvSpPr>
        <p:spPr>
          <a:xfrm rot="16200000">
            <a:off x="8902716" y="2634128"/>
            <a:ext cx="460497" cy="923634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2A6A3E-27DC-3984-835F-77DE26E02B6F}"/>
              </a:ext>
            </a:extLst>
          </p:cNvPr>
          <p:cNvSpPr/>
          <p:nvPr/>
        </p:nvSpPr>
        <p:spPr>
          <a:xfrm>
            <a:off x="9712550" y="2142458"/>
            <a:ext cx="1631086" cy="18642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Test set</a:t>
            </a:r>
          </a:p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Final Prediction</a:t>
            </a:r>
          </a:p>
          <a:p>
            <a:pPr algn="ctr"/>
            <a:r>
              <a:rPr lang="en-US" altLang="ko-KR" sz="1600" dirty="0">
                <a:solidFill>
                  <a:srgbClr val="1D1C1D"/>
                </a:solidFill>
                <a:latin typeface="+mj-lt"/>
                <a:ea typeface="나눔스퀘어" panose="020B0600000101010101" pitchFamily="50" charset="-127"/>
              </a:rPr>
              <a:t>(Argmax)</a:t>
            </a:r>
          </a:p>
        </p:txBody>
      </p:sp>
    </p:spTree>
    <p:extLst>
      <p:ext uri="{BB962C8B-B14F-4D97-AF65-F5344CB8AC3E}">
        <p14:creationId xmlns:p14="http://schemas.microsoft.com/office/powerpoint/2010/main" val="298122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4004874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C9793-14DA-B42F-A977-6E4A19909378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425226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+mj-lt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Feature Engineering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latin typeface="+mj-lt"/>
                <a:ea typeface="나눔스퀘어라운드 Bold" panose="020B0600000101010101" pitchFamily="50" charset="-127"/>
              </a:rPr>
              <a:t>Validation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+mj-lt"/>
                <a:ea typeface="나눔스퀘어라운드 Bold" panose="020B0600000101010101" pitchFamily="50" charset="-127"/>
              </a:rPr>
              <a:t> 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+mj-lt"/>
                <a:ea typeface="나눔스퀘어라운드 Bold" panose="020B0600000101010101" pitchFamily="50" charset="-127"/>
              </a:rPr>
              <a:t>Modeling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 Outro</a:t>
            </a:r>
            <a:endParaRPr lang="ko-KR" altLang="en-US" b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cxnSp>
        <p:nvCxnSpPr>
          <p:cNvPr id="48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5238415" y="543094"/>
            <a:ext cx="118941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23841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모델소개</a:t>
            </a:r>
            <a:r>
              <a:rPr lang="ko-KR" altLang="en-US" sz="1300" dirty="0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   </a:t>
            </a:r>
            <a:r>
              <a:rPr lang="ko-KR" altLang="en-US" sz="1300" dirty="0">
                <a:solidFill>
                  <a:srgbClr val="979797"/>
                </a:solidFill>
                <a:latin typeface="+mj-lt"/>
                <a:ea typeface="나눔스퀘어라운드 Bold" panose="020B0600000101010101" pitchFamily="50" charset="-127"/>
              </a:rPr>
              <a:t>적용가능성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1D1A4-CC0C-909F-E953-F95D04A2449B}"/>
              </a:ext>
            </a:extLst>
          </p:cNvPr>
          <p:cNvSpPr txBox="1"/>
          <p:nvPr/>
        </p:nvSpPr>
        <p:spPr>
          <a:xfrm>
            <a:off x="721938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 err="1">
                <a:latin typeface="+mj-lt"/>
              </a:rPr>
              <a:t>Catboost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7E10D-9A68-EF5F-37E5-FCC86E525A47}"/>
              </a:ext>
            </a:extLst>
          </p:cNvPr>
          <p:cNvSpPr txBox="1"/>
          <p:nvPr/>
        </p:nvSpPr>
        <p:spPr>
          <a:xfrm>
            <a:off x="6969705" y="1476835"/>
            <a:ext cx="408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>
                <a:latin typeface="+mj-lt"/>
              </a:rPr>
              <a:t>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37CD8B-7884-183A-B7C0-A5D310D91001}"/>
              </a:ext>
            </a:extLst>
          </p:cNvPr>
          <p:cNvSpPr/>
          <p:nvPr/>
        </p:nvSpPr>
        <p:spPr>
          <a:xfrm>
            <a:off x="6679575" y="1853348"/>
            <a:ext cx="5257942" cy="3551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lt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Ordering Boosting</a:t>
            </a:r>
            <a:r>
              <a:rPr lang="ko-KR" altLang="en-US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&amp;</a:t>
            </a:r>
            <a:r>
              <a:rPr lang="ko-KR" altLang="en-US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Random Permutation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Prevent Overfitting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Auto Ordered Target Encoding</a:t>
            </a:r>
            <a:r>
              <a:rPr lang="ko-KR" altLang="en-US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&amp;</a:t>
            </a:r>
            <a:r>
              <a:rPr lang="ko-KR" altLang="en-US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One-hot Encoding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Categorical Feature Combinations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Feature Ca</a:t>
            </a:r>
            <a:r>
              <a:rPr lang="en" altLang="ko-Kore-KR" sz="1400" dirty="0" err="1">
                <a:latin typeface="+mj-lt"/>
              </a:rPr>
              <a:t>rdinality</a:t>
            </a:r>
            <a:r>
              <a:rPr lang="en" altLang="ko-Kore-KR" sz="1400" dirty="0">
                <a:latin typeface="+mj-lt"/>
              </a:rPr>
              <a:t> </a:t>
            </a:r>
            <a:r>
              <a:rPr lang="ko-Kore-KR" altLang="en-US" sz="1400" b="0" i="0" dirty="0">
                <a:solidFill>
                  <a:srgbClr val="000000"/>
                </a:solidFill>
                <a:effectLst/>
                <a:latin typeface="+mj-lt"/>
                <a:ea typeface="Apple SD Gothic Neo" panose="02000300000000000000" pitchFamily="2" charset="-127"/>
              </a:rPr>
              <a:t>↓</a:t>
            </a:r>
            <a:endParaRPr lang="en-US" altLang="ko-Kore-KR" sz="1400" b="0" i="0" dirty="0">
              <a:solidFill>
                <a:srgbClr val="000000"/>
              </a:solidFill>
              <a:effectLst/>
              <a:latin typeface="+mj-lt"/>
              <a:ea typeface="Apple SD Gothic Neo" panose="02000300000000000000" pitchFamily="2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+mj-lt"/>
                <a:ea typeface="Apple SD Gothic Neo" panose="02000300000000000000" pitchFamily="2" charset="-127"/>
                <a:cs typeface="Arial" panose="020B0604020202020204" pitchFamily="34" charset="0"/>
              </a:rPr>
              <a:t>연속형 변수가 아닌 수치형 변수는 범주형 변수로 볼 수 있음</a:t>
            </a:r>
            <a:endParaRPr lang="en-US" altLang="ko-KR" sz="1400" dirty="0">
              <a:latin typeface="+mj-lt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Optimized Parameter Tuning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Cat_features</a:t>
            </a:r>
            <a:r>
              <a:rPr lang="en-US" altLang="ko-KR" sz="1400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 = ‘LINE’</a:t>
            </a:r>
          </a:p>
          <a:p>
            <a:br>
              <a:rPr lang="en" altLang="ko-Kore-KR" sz="1600" dirty="0">
                <a:latin typeface="+mj-lt"/>
              </a:rPr>
            </a:br>
            <a:endParaRPr lang="en-US" altLang="ko-KR" sz="1600" dirty="0">
              <a:latin typeface="+mj-lt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72DB5D-E13B-4703-1A3F-77F18AFE87EE}"/>
              </a:ext>
            </a:extLst>
          </p:cNvPr>
          <p:cNvSpPr/>
          <p:nvPr/>
        </p:nvSpPr>
        <p:spPr>
          <a:xfrm>
            <a:off x="6679575" y="6101599"/>
            <a:ext cx="5257942" cy="646331"/>
          </a:xfrm>
          <a:prstGeom prst="rect">
            <a:avLst/>
          </a:prstGeom>
          <a:solidFill>
            <a:srgbClr val="FEB93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전체 데이터셋 중 </a:t>
            </a:r>
            <a:r>
              <a:rPr lang="en-US" altLang="ko-KR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Feature Cardinality </a:t>
            </a:r>
            <a:r>
              <a:rPr lang="ko-KR" altLang="en-US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가 </a:t>
            </a:r>
            <a:r>
              <a:rPr lang="en-US" altLang="ko-KR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10</a:t>
            </a:r>
            <a:r>
              <a:rPr lang="ko-KR" altLang="en-US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 이하인 </a:t>
            </a:r>
            <a:r>
              <a:rPr lang="en-US" altLang="ko-KR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Feature </a:t>
            </a:r>
            <a:r>
              <a:rPr lang="ko-KR" altLang="en-US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개수 </a:t>
            </a:r>
            <a:r>
              <a:rPr lang="en-US" altLang="ko-KR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1622</a:t>
            </a:r>
            <a:r>
              <a:rPr lang="ko-KR" altLang="en-US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개 임을 확인할 수 있다</a:t>
            </a:r>
            <a:r>
              <a:rPr lang="en-US" altLang="ko-KR" dirty="0">
                <a:latin typeface="+mj-lt"/>
                <a:ea typeface="나눔스퀘어" panose="020B0600000101010101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492222-1AB1-1D3D-1FA0-AFA8C279C31F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7835C2-D848-32AC-7B6E-6C50490A6604}"/>
              </a:ext>
            </a:extLst>
          </p:cNvPr>
          <p:cNvSpPr/>
          <p:nvPr/>
        </p:nvSpPr>
        <p:spPr>
          <a:xfrm>
            <a:off x="6679575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9A0FE32-39FC-3E56-B853-927EA6217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54" y="2221609"/>
            <a:ext cx="5776800" cy="3159556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4730EA14-76DD-B52F-B377-32EA4E36F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588" y="4805414"/>
            <a:ext cx="3977915" cy="115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8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390;p44">
            <a:extLst>
              <a:ext uri="{FF2B5EF4-FFF2-40B4-BE49-F238E27FC236}">
                <a16:creationId xmlns:a16="http://schemas.microsoft.com/office/drawing/2014/main" id="{69FC7B92-56AF-B678-8D1A-8B17250B5BB8}"/>
              </a:ext>
            </a:extLst>
          </p:cNvPr>
          <p:cNvSpPr/>
          <p:nvPr/>
        </p:nvSpPr>
        <p:spPr>
          <a:xfrm>
            <a:off x="4554500" y="2284900"/>
            <a:ext cx="7370000" cy="397468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A9A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endParaRPr sz="1867">
              <a:solidFill>
                <a:srgbClr val="FFFFFF"/>
              </a:solidFill>
              <a:latin typeface="+mj-lt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E61C1C-E3BF-DC62-18E0-77260AD05C63}"/>
              </a:ext>
            </a:extLst>
          </p:cNvPr>
          <p:cNvGrpSpPr/>
          <p:nvPr/>
        </p:nvGrpSpPr>
        <p:grpSpPr>
          <a:xfrm>
            <a:off x="6990077" y="1833371"/>
            <a:ext cx="2509814" cy="395200"/>
            <a:chOff x="7536991" y="1791467"/>
            <a:chExt cx="1505200" cy="395200"/>
          </a:xfrm>
        </p:grpSpPr>
        <p:sp>
          <p:nvSpPr>
            <p:cNvPr id="86" name="Google Shape;391;p44">
              <a:extLst>
                <a:ext uri="{FF2B5EF4-FFF2-40B4-BE49-F238E27FC236}">
                  <a16:creationId xmlns:a16="http://schemas.microsoft.com/office/drawing/2014/main" id="{998957AA-5C8A-5D9F-1B86-7575DF0F8814}"/>
                </a:ext>
              </a:extLst>
            </p:cNvPr>
            <p:cNvSpPr/>
            <p:nvPr/>
          </p:nvSpPr>
          <p:spPr>
            <a:xfrm>
              <a:off x="7536991" y="1791467"/>
              <a:ext cx="1505200" cy="395200"/>
            </a:xfrm>
            <a:prstGeom prst="rect">
              <a:avLst/>
            </a:prstGeom>
            <a:solidFill>
              <a:srgbClr val="EECFD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ts val="1000"/>
              </a:pPr>
              <a:r>
                <a:rPr lang="ko-KR" altLang="en-US" b="1" dirty="0">
                  <a:solidFill>
                    <a:srgbClr val="000000"/>
                  </a:solidFill>
                  <a:latin typeface="+mj-lt"/>
                  <a:ea typeface="나눔스퀘어 ExtraBold" panose="020B0600000101010101" pitchFamily="50" charset="-127"/>
                  <a:cs typeface="Arial"/>
                  <a:sym typeface="Arial"/>
                </a:rPr>
                <a:t>    현업 적용 가능성</a:t>
              </a:r>
              <a:endParaRPr b="1" dirty="0">
                <a:solidFill>
                  <a:srgbClr val="000000"/>
                </a:solidFill>
                <a:latin typeface="+mj-lt"/>
                <a:ea typeface="나눔스퀘어 Extra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7" name="Google Shape;392;p44">
              <a:extLst>
                <a:ext uri="{FF2B5EF4-FFF2-40B4-BE49-F238E27FC236}">
                  <a16:creationId xmlns:a16="http://schemas.microsoft.com/office/drawing/2014/main" id="{57BBD22E-3714-3F7A-AAB6-0DCEDF307F6B}"/>
                </a:ext>
              </a:extLst>
            </p:cNvPr>
            <p:cNvSpPr/>
            <p:nvPr/>
          </p:nvSpPr>
          <p:spPr>
            <a:xfrm>
              <a:off x="7559773" y="1874353"/>
              <a:ext cx="228000" cy="220000"/>
            </a:xfrm>
            <a:prstGeom prst="ellipse">
              <a:avLst/>
            </a:prstGeom>
            <a:solidFill>
              <a:srgbClr val="A50134"/>
            </a:solidFill>
            <a:ln w="12700" cap="flat" cmpd="sng">
              <a:solidFill>
                <a:srgbClr val="E2E2E2">
                  <a:alpha val="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r>
                <a:rPr lang="en-US" altLang="ko" b="1" dirty="0">
                  <a:solidFill>
                    <a:srgbClr val="FFFFFF"/>
                  </a:solidFill>
                  <a:latin typeface="+mj-lt"/>
                  <a:ea typeface="나눔스퀘어 ExtraBold" panose="020B0600000101010101" pitchFamily="50" charset="-127"/>
                  <a:cs typeface="Arial"/>
                  <a:sym typeface="Arial"/>
                </a:rPr>
                <a:t>2</a:t>
              </a:r>
              <a:endParaRPr b="1" dirty="0">
                <a:solidFill>
                  <a:srgbClr val="FFFFFF"/>
                </a:solidFill>
                <a:latin typeface="+mj-lt"/>
                <a:ea typeface="나눔스퀘어 Extra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88" name="Google Shape;397;p44">
            <a:extLst>
              <a:ext uri="{FF2B5EF4-FFF2-40B4-BE49-F238E27FC236}">
                <a16:creationId xmlns:a16="http://schemas.microsoft.com/office/drawing/2014/main" id="{A76C88F1-3108-F6BB-FA9B-802074E1FC70}"/>
              </a:ext>
            </a:extLst>
          </p:cNvPr>
          <p:cNvSpPr/>
          <p:nvPr/>
        </p:nvSpPr>
        <p:spPr>
          <a:xfrm>
            <a:off x="5898114" y="2453232"/>
            <a:ext cx="4914314" cy="1019189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ko-KR" altLang="en-US" sz="1200" b="1" dirty="0">
                <a:solidFill>
                  <a:schemeClr val="dk1"/>
                </a:solidFill>
                <a:latin typeface="+mj-lt"/>
                <a:ea typeface="나눔스퀘어" panose="020B0600000101010101" pitchFamily="50" charset="-127"/>
              </a:rPr>
              <a:t>성능 </a:t>
            </a:r>
            <a:r>
              <a:rPr lang="en-US" altLang="ko-KR" sz="1200" b="1" dirty="0">
                <a:solidFill>
                  <a:schemeClr val="dk1"/>
                </a:solidFill>
                <a:latin typeface="+mj-lt"/>
                <a:ea typeface="나눔스퀘어" panose="020B0600000101010101" pitchFamily="50" charset="-127"/>
              </a:rPr>
              <a:t>:</a:t>
            </a:r>
            <a:endParaRPr lang="en-US" sz="1200" b="1" dirty="0">
              <a:solidFill>
                <a:schemeClr val="dk1"/>
              </a:solidFill>
              <a:latin typeface="+mj-lt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Clr>
                <a:schemeClr val="dk1"/>
              </a:buClr>
              <a:buSzPts val="900"/>
              <a:buFontTx/>
              <a:buChar char="-"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나눔스퀘어" panose="020B0600000101010101" pitchFamily="50" charset="-127"/>
              </a:rPr>
              <a:t>Train : </a:t>
            </a:r>
          </a:p>
          <a:p>
            <a:pPr marL="171450" indent="-171450">
              <a:lnSpc>
                <a:spcPct val="130000"/>
              </a:lnSpc>
              <a:buClr>
                <a:schemeClr val="dk1"/>
              </a:buClr>
              <a:buSzPts val="900"/>
              <a:buFontTx/>
              <a:buChar char="-"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나눔스퀘어" panose="020B0600000101010101" pitchFamily="50" charset="-127"/>
              </a:rPr>
              <a:t>Valid :</a:t>
            </a:r>
          </a:p>
          <a:p>
            <a:pPr marL="171450" indent="-171450">
              <a:lnSpc>
                <a:spcPct val="130000"/>
              </a:lnSpc>
              <a:buClr>
                <a:schemeClr val="dk1"/>
              </a:buClr>
              <a:buSzPts val="900"/>
              <a:buFontTx/>
              <a:buChar char="-"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나눔스퀘어" panose="020B0600000101010101" pitchFamily="50" charset="-127"/>
              </a:rPr>
              <a:t>Test :</a:t>
            </a:r>
            <a:endParaRPr sz="1200" b="1" dirty="0">
              <a:solidFill>
                <a:schemeClr val="dk1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17679933-3BA7-6C53-7F0E-3ACEF67D1CC4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Data Analytics	</a:t>
            </a:r>
            <a:r>
              <a:rPr lang="en-US" altLang="ko-KR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나눔스퀘어라운드 Bold" panose="020B0600000101010101" pitchFamily="50" charset="-127"/>
              </a:rPr>
              <a:t>Data Preprocessing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57D10666-5055-9620-AFD9-AB5E58BAF32D}"/>
              </a:ext>
            </a:extLst>
          </p:cNvPr>
          <p:cNvCxnSpPr>
            <a:cxnSpLocks/>
          </p:cNvCxnSpPr>
          <p:nvPr/>
        </p:nvCxnSpPr>
        <p:spPr>
          <a:xfrm>
            <a:off x="5636455" y="589521"/>
            <a:ext cx="1043120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2D6F6C-286A-A561-A020-9C57485361FC}"/>
              </a:ext>
            </a:extLst>
          </p:cNvPr>
          <p:cNvSpPr txBox="1"/>
          <p:nvPr/>
        </p:nvSpPr>
        <p:spPr>
          <a:xfrm>
            <a:off x="5544775" y="584374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979797"/>
                </a:solidFill>
                <a:latin typeface="+mj-lt"/>
                <a:ea typeface="나눔스퀘어라운드 Bold" panose="020B0600000101010101" pitchFamily="50" charset="-127"/>
              </a:rPr>
              <a:t>모델 소개</a:t>
            </a:r>
            <a:r>
              <a:rPr lang="ko-KR" altLang="en-US" sz="1300" dirty="0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   적용가능성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79E0CF-E717-070B-1162-671E659D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00" y="1738648"/>
            <a:ext cx="3940123" cy="47265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BE74EA-C39D-D3EE-EC79-1C0070F19B49}"/>
              </a:ext>
            </a:extLst>
          </p:cNvPr>
          <p:cNvSpPr/>
          <p:nvPr/>
        </p:nvSpPr>
        <p:spPr>
          <a:xfrm>
            <a:off x="5762171" y="2453232"/>
            <a:ext cx="5326743" cy="1019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329BA2-423E-8A46-8FA3-EA7A3A4A68B7}"/>
              </a:ext>
            </a:extLst>
          </p:cNvPr>
          <p:cNvSpPr/>
          <p:nvPr/>
        </p:nvSpPr>
        <p:spPr>
          <a:xfrm>
            <a:off x="5236668" y="2643668"/>
            <a:ext cx="6237206" cy="1657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앙상블보다 구조가 단순하여 이해가 쉽고 현업 환경에서 시간과 비용 절약 가능</a:t>
            </a: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빠른 예측속도로 고성능이 요구되는 실시간 시스템에서 유리</a:t>
            </a: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적은 컴퓨팅 자원을 필요로 하여 제한된 환경에서도 모델을 효과적으로 사용할 수 있음</a:t>
            </a: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1" name="Google Shape;397;p44">
            <a:extLst>
              <a:ext uri="{FF2B5EF4-FFF2-40B4-BE49-F238E27FC236}">
                <a16:creationId xmlns:a16="http://schemas.microsoft.com/office/drawing/2014/main" id="{F1BAAF4C-691C-9A3C-080E-FB6D9CEC7E06}"/>
              </a:ext>
            </a:extLst>
          </p:cNvPr>
          <p:cNvSpPr/>
          <p:nvPr/>
        </p:nvSpPr>
        <p:spPr>
          <a:xfrm>
            <a:off x="5968385" y="4880559"/>
            <a:ext cx="4914314" cy="828752"/>
          </a:xfrm>
          <a:prstGeom prst="roundRect">
            <a:avLst>
              <a:gd name="adj" fmla="val 16667"/>
            </a:avLst>
          </a:prstGeom>
          <a:solidFill>
            <a:srgbClr val="D3D3D4">
              <a:alpha val="69800"/>
            </a:srgbClr>
          </a:solidFill>
          <a:ln w="12700" cap="flat" cmpd="sng">
            <a:solidFill>
              <a:srgbClr val="EECF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ko-KR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Valid :</a:t>
            </a:r>
            <a:r>
              <a:rPr lang="ko-KR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0.68004</a:t>
            </a:r>
            <a:r>
              <a:rPr lang="ko-KR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900"/>
            </a:pPr>
            <a:r>
              <a:rPr 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:</a:t>
            </a:r>
            <a:r>
              <a:rPr lang="ko-KR" altLang="en-US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0.69342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102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4615322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AB1F0-3D00-3F38-BC8B-BE0537657D88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418343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;p16">
            <a:extLst>
              <a:ext uri="{FF2B5EF4-FFF2-40B4-BE49-F238E27FC236}">
                <a16:creationId xmlns:a16="http://schemas.microsoft.com/office/drawing/2014/main" id="{A4C1F334-6BE6-89AB-198A-6D46191136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6208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;p17">
            <a:extLst>
              <a:ext uri="{FF2B5EF4-FFF2-40B4-BE49-F238E27FC236}">
                <a16:creationId xmlns:a16="http://schemas.microsoft.com/office/drawing/2014/main" id="{E5C6A414-014F-43B3-F3D1-EFD73A278E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8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" name="개체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9" name="Picture 7" descr="https://www.e-patentnews.com/imgdata/e-patentnews_com/202206/20220613101977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9"/>
          <a:stretch/>
        </p:blipFill>
        <p:spPr bwMode="auto">
          <a:xfrm>
            <a:off x="0" y="0"/>
            <a:ext cx="12192000" cy="68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5788"/>
            <a:ext cx="12192000" cy="6863788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5641" y="2878974"/>
            <a:ext cx="6620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5641" y="4016414"/>
            <a:ext cx="6620719" cy="421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팀 </a:t>
            </a:r>
            <a:r>
              <a:rPr lang="ko-KR" altLang="en-US" dirty="0" err="1">
                <a:solidFill>
                  <a:schemeClr val="bg1"/>
                </a:solidFill>
                <a:latin typeface="+mj-lt"/>
                <a:ea typeface="나눔스퀘어 ExtraBold" panose="020B0600000101010101" pitchFamily="50" charset="-127"/>
              </a:rPr>
              <a:t>쥬혁이</a:t>
            </a:r>
            <a:endParaRPr lang="en-US" altLang="ko-KR" dirty="0">
              <a:solidFill>
                <a:schemeClr val="bg1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83757" y="1362919"/>
            <a:ext cx="7824486" cy="4132162"/>
          </a:xfrm>
          <a:prstGeom prst="rect">
            <a:avLst/>
          </a:prstGeom>
          <a:noFill/>
          <a:ln w="19050">
            <a:solidFill>
              <a:srgbClr val="C10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8C27202D-79D0-6A48-FD33-E2801A7DE89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6090" y="416470"/>
            <a:ext cx="1081353" cy="21156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196BF71-2D7C-C276-1008-8F130A74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0" y="397447"/>
            <a:ext cx="1770435" cy="2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27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6400"/>
              </a:lnSpc>
              <a:spcBef>
                <a:spcPct val="0"/>
              </a:spcBef>
            </a:pPr>
            <a:r>
              <a:rPr lang="en-US" sz="5334" dirty="0">
                <a:solidFill>
                  <a:srgbClr val="373737"/>
                </a:solidFill>
                <a:latin typeface="+mj-ea"/>
                <a:ea typeface="+mj-ea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65827-F7EA-63AE-A646-571C9388ED54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Outro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latinLnBrk="0">
              <a:lnSpc>
                <a:spcPts val="2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B22222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60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2104230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+mj-lt"/>
                <a:ea typeface="나눔스퀘어라운드 Bold" panose="020B0600000101010101" pitchFamily="50" charset="-127"/>
              </a:rPr>
              <a:t>Intro</a:t>
            </a:r>
            <a:r>
              <a:rPr lang="ko-KR" altLang="en-US" b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</a:rPr>
              <a:t>Feature</a:t>
            </a:r>
            <a:r>
              <a:rPr kumimoji="0" lang="en-US" altLang="ko-KR" b="0" i="0" u="none" strike="noStrike" kern="1200" cap="none" spc="0" normalizeH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</a:rPr>
              <a:t> Engineering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</a:rPr>
              <a:t>     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</a:rPr>
              <a:t>Validation </a:t>
            </a:r>
            <a:r>
              <a:rPr lang="ko-KR" altLang="en-US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  </a:t>
            </a:r>
            <a:r>
              <a:rPr lang="en-US" altLang="ko-KR" b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Modeling      Outro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lt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365065" y="543094"/>
            <a:ext cx="673958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905" y="657629"/>
            <a:ext cx="2509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대회개요</a:t>
            </a:r>
            <a:endParaRPr lang="ko-KR" altLang="en-US" sz="1300" dirty="0">
              <a:solidFill>
                <a:srgbClr val="9A9A9A"/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161" y="1476639"/>
            <a:ext cx="21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73737"/>
                </a:solidFill>
                <a:latin typeface="+mj-lt"/>
                <a:ea typeface="나눔스퀘어라운드 Bold" panose="020B0600000101010101" pitchFamily="50" charset="-127"/>
              </a:rPr>
              <a:t>대회 배경 및 목표</a:t>
            </a:r>
            <a:endParaRPr lang="en-US" altLang="ko-KR" b="1" dirty="0">
              <a:solidFill>
                <a:srgbClr val="373737"/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3631" y="4570046"/>
            <a:ext cx="3814272" cy="78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품질 편차를 최소화해 생산 경제성과 안정성을 확보할 수 있도록 </a:t>
            </a:r>
            <a:r>
              <a:rPr lang="ko-KR" altLang="en-US" sz="12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생산된 제품이 적정 기준을 충족하는지 판단하고 분류하는 </a:t>
            </a:r>
            <a:r>
              <a:rPr lang="en-US" altLang="ko-KR" sz="12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AI</a:t>
            </a:r>
            <a:r>
              <a:rPr lang="ko-KR" altLang="en-US" sz="12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모델 개발</a:t>
            </a:r>
            <a:endParaRPr lang="en-US" altLang="ko-KR" sz="1200" b="1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1811085" y="3760301"/>
            <a:ext cx="952763" cy="492886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65280" y="1486799"/>
            <a:ext cx="19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73737"/>
                </a:solidFill>
                <a:latin typeface="+mj-lt"/>
                <a:ea typeface="나눔스퀘어라운드 Bold" panose="020B0600000101010101" pitchFamily="50" charset="-127"/>
              </a:rPr>
              <a:t>평가 항목</a:t>
            </a:r>
            <a:endParaRPr lang="en-US" altLang="ko-KR" b="1" dirty="0">
              <a:solidFill>
                <a:srgbClr val="373737"/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9993" y="2380889"/>
            <a:ext cx="3137051" cy="2582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모델 성능</a:t>
            </a: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Feature 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상관관계분석</a:t>
            </a: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Feature Selection, </a:t>
            </a:r>
            <a:r>
              <a:rPr lang="ko-KR" altLang="en-US" sz="14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결측치보간</a:t>
            </a: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Validation set 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구축 전략</a:t>
            </a: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모델 적용 가능성</a:t>
            </a: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1186" y="1486799"/>
            <a:ext cx="150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373737"/>
                </a:solidFill>
                <a:latin typeface="+mj-lt"/>
                <a:ea typeface="나눔스퀘어라운드 Bold" panose="020B0600000101010101" pitchFamily="50" charset="-127"/>
              </a:rPr>
              <a:t>제공데이터</a:t>
            </a:r>
            <a:endParaRPr lang="en-US" altLang="ko-KR" b="1" dirty="0">
              <a:solidFill>
                <a:srgbClr val="373737"/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3066" y="2380889"/>
            <a:ext cx="3177944" cy="358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Train.csv :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학습 데이터셋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(1132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),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PRODUCT_ID, </a:t>
            </a:r>
            <a:r>
              <a:rPr lang="en-US" altLang="ko-KR" sz="14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Y_Class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),</a:t>
            </a:r>
          </a:p>
          <a:p>
            <a:pPr>
              <a:lnSpc>
                <a:spcPct val="130000"/>
              </a:lnSpc>
            </a:pPr>
            <a:r>
              <a:rPr lang="en-US" altLang="ko-KR" sz="14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Y_Quality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, LINE, PRODUCT_CODE, X Feature(3326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Test.csv :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테스트 데이터셋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(535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),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PRODUCT_ID, LINE, PRODUCT_CODE, X Feature(3326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개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1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E4893B-3CA9-9D33-AE4C-B744CD446A7E}"/>
              </a:ext>
            </a:extLst>
          </p:cNvPr>
          <p:cNvSpPr/>
          <p:nvPr/>
        </p:nvSpPr>
        <p:spPr>
          <a:xfrm>
            <a:off x="486454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45BB9038-67F4-4D8D-4745-4E51DF129A37}"/>
              </a:ext>
            </a:extLst>
          </p:cNvPr>
          <p:cNvSpPr/>
          <p:nvPr/>
        </p:nvSpPr>
        <p:spPr>
          <a:xfrm rot="5400000">
            <a:off x="2471695" y="4154565"/>
            <a:ext cx="3855941" cy="0"/>
          </a:xfrm>
          <a:prstGeom prst="line">
            <a:avLst/>
          </a:prstGeom>
          <a:ln w="9525" cap="rnd">
            <a:solidFill>
              <a:srgbClr val="B6B6B6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8D260B1B-A844-41B2-EF95-1FE46B50F372}"/>
              </a:ext>
            </a:extLst>
          </p:cNvPr>
          <p:cNvSpPr/>
          <p:nvPr/>
        </p:nvSpPr>
        <p:spPr>
          <a:xfrm rot="5400000">
            <a:off x="6427730" y="4154565"/>
            <a:ext cx="3855941" cy="0"/>
          </a:xfrm>
          <a:prstGeom prst="line">
            <a:avLst/>
          </a:prstGeom>
          <a:ln w="9525" cap="rnd">
            <a:solidFill>
              <a:srgbClr val="B6B6B6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171C9F-E798-44A3-4CB4-EE4D0EB42483}"/>
              </a:ext>
            </a:extLst>
          </p:cNvPr>
          <p:cNvSpPr/>
          <p:nvPr/>
        </p:nvSpPr>
        <p:spPr>
          <a:xfrm>
            <a:off x="4411709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BAC011-D5B0-E0FB-0061-EC9E5C53D3FF}"/>
              </a:ext>
            </a:extLst>
          </p:cNvPr>
          <p:cNvSpPr/>
          <p:nvPr/>
        </p:nvSpPr>
        <p:spPr>
          <a:xfrm>
            <a:off x="8382994" y="1469358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4817AF-6D2E-EEC3-A2C0-F0945B6278BA}"/>
              </a:ext>
            </a:extLst>
          </p:cNvPr>
          <p:cNvSpPr/>
          <p:nvPr/>
        </p:nvSpPr>
        <p:spPr>
          <a:xfrm>
            <a:off x="254034" y="2657393"/>
            <a:ext cx="3814272" cy="78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제조 지능화를 통해 </a:t>
            </a:r>
            <a:endParaRPr lang="en-US" altLang="ko-KR" sz="12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공정 과정에서 발생하는 이벤트에 신속 대응 및 인전성과 효율성 극대화하기 위한 방안 도모</a:t>
            </a:r>
            <a:endParaRPr lang="en-US" altLang="ko-KR" sz="12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37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2694358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A8F0D-6C64-8296-2FD6-53E7F6009489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107565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33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8153" y="657629"/>
            <a:ext cx="47714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결측치</a:t>
            </a:r>
            <a:r>
              <a:rPr lang="ko-KR" altLang="en-US" sz="1300" dirty="0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 보간 </a:t>
            </a:r>
            <a:r>
              <a:rPr lang="en-US" altLang="ko-KR" sz="1300" dirty="0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 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Feature Selection &amp;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Feature Correlation</a:t>
            </a:r>
            <a:endParaRPr lang="ko-KR" altLang="en-US" sz="1300" dirty="0">
              <a:solidFill>
                <a:schemeClr val="bg1">
                  <a:lumMod val="65000"/>
                </a:schemeClr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21938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>
                <a:latin typeface="+mj-lt"/>
              </a:rPr>
              <a:t>Before</a:t>
            </a:r>
            <a:endParaRPr lang="ko-KR" alt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6844399" y="1476833"/>
            <a:ext cx="408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>
                <a:latin typeface="+mj-lt"/>
              </a:rPr>
              <a:t>After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74CE0A-7D27-7094-F2E0-AFC2C76880A5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F2601-D9C9-EEC3-77FE-7BC3C6F0FBE5}"/>
              </a:ext>
            </a:extLst>
          </p:cNvPr>
          <p:cNvSpPr/>
          <p:nvPr/>
        </p:nvSpPr>
        <p:spPr>
          <a:xfrm>
            <a:off x="6554269" y="1469652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93C0A-9FF7-DEBE-DD71-2A7A4004D1D3}"/>
              </a:ext>
            </a:extLst>
          </p:cNvPr>
          <p:cNvSpPr txBox="1"/>
          <p:nvPr/>
        </p:nvSpPr>
        <p:spPr>
          <a:xfrm>
            <a:off x="1361660" y="4686565"/>
            <a:ext cx="3657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&lt; X_1408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 외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 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데이터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 </a:t>
            </a:r>
            <a:r>
              <a:rPr lang="ko-KR" altLang="en-US" sz="1400" dirty="0" err="1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결측치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 처리 전 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&gt;</a:t>
            </a:r>
            <a:endParaRPr lang="ko-KR" altLang="en-US" sz="1400" dirty="0">
              <a:solidFill>
                <a:srgbClr val="373737"/>
              </a:solidFill>
              <a:latin typeface="+mj-lt"/>
              <a:ea typeface="나눔스퀘어라운드 Bold" panose="020B0600000101010101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367D739-1417-B51B-4ED3-F8CC05E31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0" y="2279082"/>
            <a:ext cx="4680000" cy="23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194202-CEFE-10F2-6C35-737D3E64B00B}"/>
              </a:ext>
            </a:extLst>
          </p:cNvPr>
          <p:cNvSpPr txBox="1"/>
          <p:nvPr/>
        </p:nvSpPr>
        <p:spPr>
          <a:xfrm>
            <a:off x="7355958" y="4642279"/>
            <a:ext cx="3657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&lt; X_1408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 외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 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데이터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 </a:t>
            </a:r>
            <a:r>
              <a:rPr lang="ko-KR" altLang="en-US" sz="1400" dirty="0" err="1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결측치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 처리 후 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라운드 Bold" panose="020B0600000101010101"/>
              </a:rPr>
              <a:t>&gt;</a:t>
            </a:r>
            <a:endParaRPr lang="ko-KR" altLang="en-US" sz="1400" dirty="0">
              <a:solidFill>
                <a:srgbClr val="373737"/>
              </a:solidFill>
              <a:latin typeface="+mj-lt"/>
              <a:ea typeface="나눔스퀘어라운드 Bold" panose="020B0600000101010101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38912C-DF82-39B4-906F-65CBF8B7545F}"/>
              </a:ext>
            </a:extLst>
          </p:cNvPr>
          <p:cNvSpPr/>
          <p:nvPr/>
        </p:nvSpPr>
        <p:spPr>
          <a:xfrm>
            <a:off x="4188864" y="5427262"/>
            <a:ext cx="3814272" cy="305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814EC107-20DD-576F-CEC1-17BE03E6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90" y="2279082"/>
            <a:ext cx="4680000" cy="23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8954E-957F-B187-C776-5CB45000541B}"/>
              </a:ext>
            </a:extLst>
          </p:cNvPr>
          <p:cNvSpPr/>
          <p:nvPr/>
        </p:nvSpPr>
        <p:spPr>
          <a:xfrm>
            <a:off x="1573362" y="5503129"/>
            <a:ext cx="9045275" cy="697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제품 </a:t>
            </a:r>
            <a:r>
              <a:rPr lang="ko-KR" altLang="en-US" sz="16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코드별</a:t>
            </a:r>
            <a:r>
              <a:rPr lang="en-US" altLang="ko-KR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생산 </a:t>
            </a:r>
            <a:r>
              <a:rPr lang="ko-KR" altLang="en-US" sz="16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라인별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고유 칼럼 존재로 인해 </a:t>
            </a:r>
            <a:r>
              <a:rPr lang="ko-KR" altLang="en-US" sz="16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결측치가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많아 트리기반 모델 학습에 있어서 일반적인 통계량은 모델 학습에 방해가 될 것이라 판단하여 </a:t>
            </a:r>
            <a:r>
              <a:rPr lang="en-US" altLang="ko-KR" sz="16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-9999</a:t>
            </a:r>
            <a:r>
              <a:rPr lang="ko-KR" altLang="en-US" sz="16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로 </a:t>
            </a:r>
            <a:r>
              <a:rPr lang="ko-KR" altLang="en-US" sz="16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결측치를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대체함</a:t>
            </a: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62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33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8153" y="657629"/>
            <a:ext cx="48578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결측치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보간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b="1" dirty="0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Feature Selection &amp;</a:t>
            </a:r>
            <a:r>
              <a:rPr lang="ko-KR" altLang="en-US" sz="1300" b="1" dirty="0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Feature Correlation</a:t>
            </a:r>
            <a:endParaRPr lang="ko-KR" altLang="en-US" sz="1300" b="1" dirty="0">
              <a:solidFill>
                <a:srgbClr val="B22222"/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21938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800" dirty="0">
                <a:latin typeface="+mj-lt"/>
              </a:rPr>
              <a:t>Correlation</a:t>
            </a:r>
            <a:endParaRPr lang="ko-KR" altLang="en-US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74CE0A-7D27-7094-F2E0-AFC2C76880A5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9DDC51-AB59-54AF-13F4-BEE880701401}"/>
              </a:ext>
            </a:extLst>
          </p:cNvPr>
          <p:cNvSpPr/>
          <p:nvPr/>
        </p:nvSpPr>
        <p:spPr>
          <a:xfrm>
            <a:off x="-1183263" y="5284688"/>
            <a:ext cx="5625624" cy="621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&lt; A_31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상관관계 높은 피처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&gt;</a:t>
            </a:r>
          </a:p>
          <a:p>
            <a:pPr algn="ctr">
              <a:lnSpc>
                <a:spcPct val="130000"/>
              </a:lnSpc>
            </a:pP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4AA30D-6965-20F4-7A56-DC83CB499178}"/>
              </a:ext>
            </a:extLst>
          </p:cNvPr>
          <p:cNvSpPr/>
          <p:nvPr/>
        </p:nvSpPr>
        <p:spPr>
          <a:xfrm>
            <a:off x="6006259" y="2067661"/>
            <a:ext cx="5499279" cy="4538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Train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데이터셋에 대하여 </a:t>
            </a:r>
            <a:r>
              <a:rPr lang="en-US" altLang="ko-KR" sz="16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Y_Quality</a:t>
            </a:r>
            <a:r>
              <a:rPr lang="en-US" altLang="ko-KR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와 </a:t>
            </a:r>
            <a:r>
              <a:rPr lang="en-US" altLang="ko-KR" sz="16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X_Feature</a:t>
            </a:r>
            <a:r>
              <a:rPr lang="en-US" altLang="ko-KR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상관관계를 확인한 결과 전체 </a:t>
            </a:r>
            <a:r>
              <a:rPr lang="en-US" altLang="ko-KR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3326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개 칼럼 중 </a:t>
            </a:r>
            <a:r>
              <a:rPr lang="en-US" altLang="ko-KR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3102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개의 칼럼이 상관관계가 </a:t>
            </a:r>
            <a:r>
              <a:rPr lang="en-US" altLang="ko-KR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0.1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이하로 대부분의 칼럼이 </a:t>
            </a:r>
            <a:r>
              <a:rPr lang="en-US" altLang="ko-KR" sz="16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Y_Quality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와 낮은 상관성을 보임</a:t>
            </a: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PRODUCT_CODE 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별로 데이터셋을 나눈 후 </a:t>
            </a:r>
            <a:r>
              <a:rPr lang="en-US" altLang="ko-KR" sz="16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Y_Quality</a:t>
            </a:r>
            <a:r>
              <a:rPr lang="en-US" altLang="ko-KR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와 </a:t>
            </a:r>
            <a:r>
              <a:rPr lang="en-US" altLang="ko-KR" sz="16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X_Feature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사이 상관관계가 높은 피처가 다름을 확인 </a:t>
            </a: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PRODUCT_CODE </a:t>
            </a:r>
            <a:r>
              <a:rPr lang="ko-KR" altLang="en-US" sz="16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별로 학습을 나눠서 진행</a:t>
            </a:r>
            <a:endParaRPr lang="en-US" altLang="ko-KR" sz="1600" b="1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FE49D3-9590-F6FD-B2AB-7404A492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8" y="2984048"/>
            <a:ext cx="1800000" cy="21031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91CB55-40B9-5361-1C98-73ADAB38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47" y="3016654"/>
            <a:ext cx="1837232" cy="2102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257779-AD05-3EA3-29B1-5E6213FB7062}"/>
              </a:ext>
            </a:extLst>
          </p:cNvPr>
          <p:cNvSpPr/>
          <p:nvPr/>
        </p:nvSpPr>
        <p:spPr>
          <a:xfrm>
            <a:off x="1372262" y="5284688"/>
            <a:ext cx="5625624" cy="621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&lt; T_ 31</a:t>
            </a:r>
            <a:r>
              <a:rPr lang="ko-KR" altLang="en-US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상관관계 높은 피처 </a:t>
            </a:r>
            <a:r>
              <a:rPr lang="en-US" altLang="ko-KR" sz="14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&gt;</a:t>
            </a:r>
          </a:p>
          <a:p>
            <a:pPr algn="ctr">
              <a:lnSpc>
                <a:spcPct val="130000"/>
              </a:lnSpc>
            </a:pPr>
            <a:endParaRPr lang="en-US" altLang="ko-KR" sz="14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아래쪽 화살표 9">
            <a:extLst>
              <a:ext uri="{FF2B5EF4-FFF2-40B4-BE49-F238E27FC236}">
                <a16:creationId xmlns:a16="http://schemas.microsoft.com/office/drawing/2014/main" id="{E1CBE542-6AFF-726D-2598-D68B6283ECDB}"/>
              </a:ext>
            </a:extLst>
          </p:cNvPr>
          <p:cNvSpPr/>
          <p:nvPr/>
        </p:nvSpPr>
        <p:spPr>
          <a:xfrm>
            <a:off x="8637552" y="3557585"/>
            <a:ext cx="375564" cy="369332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8" name="아래쪽 화살표 9">
            <a:extLst>
              <a:ext uri="{FF2B5EF4-FFF2-40B4-BE49-F238E27FC236}">
                <a16:creationId xmlns:a16="http://schemas.microsoft.com/office/drawing/2014/main" id="{5C14AAA2-1B42-9181-455C-F958EFE06955}"/>
              </a:ext>
            </a:extLst>
          </p:cNvPr>
          <p:cNvSpPr/>
          <p:nvPr/>
        </p:nvSpPr>
        <p:spPr>
          <a:xfrm>
            <a:off x="8637552" y="4825852"/>
            <a:ext cx="375564" cy="369332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221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FA8B5730-D2BE-E54F-A486-963F26DE090E}"/>
              </a:ext>
            </a:extLst>
          </p:cNvPr>
          <p:cNvSpPr txBox="1">
            <a:spLocks/>
          </p:cNvSpPr>
          <p:nvPr/>
        </p:nvSpPr>
        <p:spPr>
          <a:xfrm>
            <a:off x="343293" y="110070"/>
            <a:ext cx="9312336" cy="479451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4576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Intro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Feature Engineering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Validation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나눔스퀘어라운드 Bold" panose="020B0600000101010101" pitchFamily="50" charset="-127"/>
                <a:cs typeface="+mn-cs"/>
              </a:rPr>
              <a:t>Modeling      Outro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나눔스퀘어라운드 Bold" panose="020B0600000101010101" pitchFamily="50" charset="-127"/>
              <a:cs typeface="+mn-cs"/>
            </a:endParaRPr>
          </a:p>
        </p:txBody>
      </p:sp>
      <p:cxnSp>
        <p:nvCxnSpPr>
          <p:cNvPr id="33" name="직선 연결선 13">
            <a:extLst>
              <a:ext uri="{FF2B5EF4-FFF2-40B4-BE49-F238E27FC236}">
                <a16:creationId xmlns:a16="http://schemas.microsoft.com/office/drawing/2014/main" id="{D5D32CB9-0B7E-9847-ABDE-12D7AEBD270F}"/>
              </a:ext>
            </a:extLst>
          </p:cNvPr>
          <p:cNvCxnSpPr>
            <a:cxnSpLocks/>
          </p:cNvCxnSpPr>
          <p:nvPr/>
        </p:nvCxnSpPr>
        <p:spPr>
          <a:xfrm>
            <a:off x="1327725" y="543094"/>
            <a:ext cx="2327335" cy="0"/>
          </a:xfrm>
          <a:prstGeom prst="line">
            <a:avLst/>
          </a:prstGeom>
          <a:ln w="254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38153" y="657629"/>
            <a:ext cx="48578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결측치</a:t>
            </a:r>
            <a:r>
              <a:rPr lang="ko-KR" altLang="en-US" sz="1300" dirty="0">
                <a:solidFill>
                  <a:schemeClr val="bg1">
                    <a:lumMod val="6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보간</a:t>
            </a:r>
            <a:r>
              <a:rPr lang="en-US" altLang="ko-KR" sz="1300" dirty="0">
                <a:solidFill>
                  <a:schemeClr val="bg1">
                    <a:lumMod val="65000"/>
                  </a:schemeClr>
                </a:solidFill>
                <a:latin typeface="+mj-lt"/>
                <a:ea typeface="나눔스퀘어라운드 Bold" panose="020B0600000101010101" pitchFamily="50" charset="-127"/>
              </a:rPr>
              <a:t>   </a:t>
            </a:r>
            <a:r>
              <a:rPr lang="en-US" altLang="ko-KR" sz="1300" b="1" dirty="0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Feature Selection &amp;</a:t>
            </a:r>
            <a:r>
              <a:rPr lang="ko-KR" altLang="en-US" sz="1300" b="1" dirty="0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 </a:t>
            </a:r>
            <a:r>
              <a:rPr lang="en-US" altLang="ko-KR" sz="1300" b="1" dirty="0">
                <a:solidFill>
                  <a:srgbClr val="B22222"/>
                </a:solidFill>
                <a:latin typeface="+mj-lt"/>
                <a:ea typeface="나눔스퀘어라운드 Bold" panose="020B0600000101010101" pitchFamily="50" charset="-127"/>
              </a:rPr>
              <a:t>Feature Correlation</a:t>
            </a:r>
            <a:endParaRPr lang="ko-KR" altLang="en-US" sz="1300" b="1" dirty="0">
              <a:solidFill>
                <a:srgbClr val="B22222"/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8C79E3-FA6D-DFE8-91E4-2885A5FE9C1C}"/>
              </a:ext>
            </a:extLst>
          </p:cNvPr>
          <p:cNvSpPr txBox="1"/>
          <p:nvPr/>
        </p:nvSpPr>
        <p:spPr>
          <a:xfrm>
            <a:off x="721938" y="1476835"/>
            <a:ext cx="528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800" dirty="0">
                <a:latin typeface="+mj-lt"/>
              </a:rPr>
              <a:t>Correlation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outro</a:t>
            </a:r>
            <a:endParaRPr lang="ko-KR" altLang="en-US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74CE0A-7D27-7094-F2E0-AFC2C76880A5}"/>
              </a:ext>
            </a:extLst>
          </p:cNvPr>
          <p:cNvSpPr/>
          <p:nvPr/>
        </p:nvSpPr>
        <p:spPr>
          <a:xfrm>
            <a:off x="486454" y="1469654"/>
            <a:ext cx="120107" cy="383694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70DAD-54DE-BBD5-E2B7-B1B79FFE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8" y="2186744"/>
            <a:ext cx="4079875" cy="43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DC2BD892-4B5F-9107-8914-FE32C307D651}"/>
              </a:ext>
            </a:extLst>
          </p:cNvPr>
          <p:cNvSpPr/>
          <p:nvPr/>
        </p:nvSpPr>
        <p:spPr>
          <a:xfrm>
            <a:off x="1649702" y="3157535"/>
            <a:ext cx="1807875" cy="2285999"/>
          </a:xfrm>
          <a:prstGeom prst="frame">
            <a:avLst>
              <a:gd name="adj1" fmla="val 13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433F19-0AC2-4E9B-37A8-88F40E19986E}"/>
              </a:ext>
            </a:extLst>
          </p:cNvPr>
          <p:cNvSpPr/>
          <p:nvPr/>
        </p:nvSpPr>
        <p:spPr>
          <a:xfrm>
            <a:off x="5729577" y="2714154"/>
            <a:ext cx="5740485" cy="3257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X_Feature</a:t>
            </a:r>
            <a:r>
              <a:rPr lang="en-US" altLang="ko-KR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사이 상관성이 매우 높음</a:t>
            </a: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실제 공정은 연속적 프로세스 과정이지만 </a:t>
            </a:r>
            <a:r>
              <a:rPr lang="ko-KR" altLang="en-US" sz="16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변수가 비식별화 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되어있고 </a:t>
            </a:r>
            <a:r>
              <a:rPr lang="en-US" altLang="ko-KR" sz="16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TIME_STAMP </a:t>
            </a:r>
            <a:r>
              <a:rPr lang="ko-KR" altLang="en-US" sz="1600" b="1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누락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으로 인해 제공받은 데이터의 경우 </a:t>
            </a:r>
            <a:r>
              <a:rPr lang="en-US" altLang="ko-KR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time delay</a:t>
            </a:r>
            <a:r>
              <a:rPr lang="ko-KR" altLang="en-US" sz="1600" dirty="0" err="1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 고려하기 어려웠음</a:t>
            </a: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373737"/>
                </a:solidFill>
                <a:latin typeface="+mj-lt"/>
                <a:ea typeface="나눔스퀘어" panose="020B0600000101010101" pitchFamily="50" charset="-127"/>
              </a:rPr>
              <a:t>실제 공정 과정에서는 시계열적 요소를 반영하여 더 좋은 성능을 이끌 수 있을 것으로 해석됨</a:t>
            </a: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rgbClr val="373737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2" name="아래쪽 화살표 9">
            <a:extLst>
              <a:ext uri="{FF2B5EF4-FFF2-40B4-BE49-F238E27FC236}">
                <a16:creationId xmlns:a16="http://schemas.microsoft.com/office/drawing/2014/main" id="{68DC1044-F2B3-5624-6009-D3A58308F877}"/>
              </a:ext>
            </a:extLst>
          </p:cNvPr>
          <p:cNvSpPr/>
          <p:nvPr/>
        </p:nvSpPr>
        <p:spPr>
          <a:xfrm rot="2158971">
            <a:off x="3438460" y="2789249"/>
            <a:ext cx="375564" cy="369332"/>
          </a:xfrm>
          <a:prstGeom prst="downArrow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911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5096" y="1795955"/>
            <a:ext cx="460666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4" b="0" i="0" u="none" strike="noStrike" kern="12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73943" y="1246914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3943" y="5604736"/>
            <a:ext cx="5132257" cy="0"/>
          </a:xfrm>
          <a:prstGeom prst="line">
            <a:avLst/>
          </a:prstGeom>
          <a:ln w="9525" cap="rnd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B1B3213E-C38D-6FA0-2334-1093D07A3E68}"/>
              </a:ext>
            </a:extLst>
          </p:cNvPr>
          <p:cNvSpPr txBox="1"/>
          <p:nvPr/>
        </p:nvSpPr>
        <p:spPr>
          <a:xfrm>
            <a:off x="6557765" y="204757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A21566E-E26B-B533-A9F4-BD73BA70FEE6}"/>
              </a:ext>
            </a:extLst>
          </p:cNvPr>
          <p:cNvSpPr txBox="1"/>
          <p:nvPr/>
        </p:nvSpPr>
        <p:spPr>
          <a:xfrm>
            <a:off x="6572151" y="2637702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F617CFD-90A6-61C3-4F65-151E4576393D}"/>
              </a:ext>
            </a:extLst>
          </p:cNvPr>
          <p:cNvSpPr txBox="1"/>
          <p:nvPr/>
        </p:nvSpPr>
        <p:spPr>
          <a:xfrm>
            <a:off x="6572151" y="3309984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44F633B-C751-8EC2-EE78-8F9D226DA761}"/>
              </a:ext>
            </a:extLst>
          </p:cNvPr>
          <p:cNvSpPr txBox="1"/>
          <p:nvPr/>
        </p:nvSpPr>
        <p:spPr>
          <a:xfrm>
            <a:off x="6575779" y="3968538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04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8ED6F7-7AED-42C7-B672-BE0DFB08C70F}"/>
              </a:ext>
            </a:extLst>
          </p:cNvPr>
          <p:cNvSpPr txBox="1"/>
          <p:nvPr/>
        </p:nvSpPr>
        <p:spPr>
          <a:xfrm>
            <a:off x="6572151" y="4558666"/>
            <a:ext cx="118586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9F7C11-CA00-855B-77F7-F43AD0CF72A0}"/>
              </a:ext>
            </a:extLst>
          </p:cNvPr>
          <p:cNvSpPr/>
          <p:nvPr/>
        </p:nvSpPr>
        <p:spPr>
          <a:xfrm>
            <a:off x="1122688" y="1795955"/>
            <a:ext cx="176405" cy="820737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5946314" y="3335802"/>
            <a:ext cx="507969" cy="194464"/>
          </a:xfrm>
          <a:prstGeom prst="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161CF-B68B-3091-3021-701A07E6FB7F}"/>
              </a:ext>
            </a:extLst>
          </p:cNvPr>
          <p:cNvSpPr txBox="1"/>
          <p:nvPr/>
        </p:nvSpPr>
        <p:spPr>
          <a:xfrm>
            <a:off x="7366000" y="1960629"/>
            <a:ext cx="3505200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Intro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000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Feature Engineering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Validation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2133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Modeling</a:t>
            </a:r>
          </a:p>
          <a:p>
            <a:pPr marL="228611" indent="-228611" defTabSz="609630" latinLnBrk="0">
              <a:buClr>
                <a:srgbClr val="000000"/>
              </a:buClr>
              <a:buSzPts val="1200"/>
              <a:buFontTx/>
              <a:buAutoNum type="arabicPeriod"/>
            </a:pPr>
            <a:endParaRPr lang="en-US" altLang="ko-KR" sz="1600" dirty="0">
              <a:solidFill>
                <a:srgbClr val="373737"/>
              </a:solidFill>
              <a:latin typeface="+mj-ea"/>
              <a:ea typeface="+mj-ea"/>
              <a:cs typeface="Arial"/>
              <a:sym typeface="Arial"/>
            </a:endParaRPr>
          </a:p>
          <a:p>
            <a:pPr defTabSz="609630" latinLnBrk="0">
              <a:buClr>
                <a:srgbClr val="000000"/>
              </a:buClr>
              <a:buSzPts val="1200"/>
            </a:pPr>
            <a:r>
              <a:rPr lang="en-US" altLang="ko-KR" sz="2133" dirty="0">
                <a:solidFill>
                  <a:srgbClr val="373737"/>
                </a:solidFill>
                <a:latin typeface="+mj-ea"/>
                <a:ea typeface="+mj-ea"/>
                <a:cs typeface="Arial"/>
                <a:sym typeface="Arial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13700196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</TotalTime>
  <Words>707</Words>
  <Application>Microsoft Macintosh PowerPoint</Application>
  <PresentationFormat>와이드스크린</PresentationFormat>
  <Paragraphs>207</Paragraphs>
  <Slides>19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맑은 고딕</vt:lpstr>
      <vt:lpstr>나눔스퀘어OTF ExtraBold</vt:lpstr>
      <vt:lpstr>Arial</vt:lpstr>
      <vt:lpstr>나눔스퀘어</vt:lpstr>
      <vt:lpstr>나눔스퀘어OTF Bold</vt:lpstr>
      <vt:lpstr>맑은 고딕</vt:lpstr>
      <vt:lpstr>Calibri</vt:lpstr>
      <vt:lpstr>디자인 사용자 지정</vt:lpstr>
      <vt:lpstr>Office Theme</vt:lpstr>
      <vt:lpstr>1_디자인 사용자 지정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최다희</cp:lastModifiedBy>
  <cp:revision>230</cp:revision>
  <dcterms:created xsi:type="dcterms:W3CDTF">2022-09-01T14:01:17Z</dcterms:created>
  <dcterms:modified xsi:type="dcterms:W3CDTF">2023-03-26T02:59:21Z</dcterms:modified>
</cp:coreProperties>
</file>